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67" r:id="rId2"/>
  </p:sldMasterIdLst>
  <p:notesMasterIdLst>
    <p:notesMasterId r:id="rId25"/>
  </p:notesMasterIdLst>
  <p:handoutMasterIdLst>
    <p:handoutMasterId r:id="rId26"/>
  </p:handoutMasterIdLst>
  <p:sldIdLst>
    <p:sldId id="340" r:id="rId3"/>
    <p:sldId id="380" r:id="rId4"/>
    <p:sldId id="278" r:id="rId5"/>
    <p:sldId id="382" r:id="rId6"/>
    <p:sldId id="383" r:id="rId7"/>
    <p:sldId id="384" r:id="rId8"/>
    <p:sldId id="385" r:id="rId9"/>
    <p:sldId id="355" r:id="rId10"/>
    <p:sldId id="366" r:id="rId11"/>
    <p:sldId id="351" r:id="rId12"/>
    <p:sldId id="358" r:id="rId13"/>
    <p:sldId id="372" r:id="rId14"/>
    <p:sldId id="390" r:id="rId15"/>
    <p:sldId id="361" r:id="rId16"/>
    <p:sldId id="363" r:id="rId17"/>
    <p:sldId id="367" r:id="rId18"/>
    <p:sldId id="371" r:id="rId19"/>
    <p:sldId id="396" r:id="rId20"/>
    <p:sldId id="376" r:id="rId21"/>
    <p:sldId id="394" r:id="rId22"/>
    <p:sldId id="395" r:id="rId23"/>
    <p:sldId id="397" r:id="rId24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60A20"/>
    <a:srgbClr val="EF0319"/>
    <a:srgbClr val="F61A1A"/>
    <a:srgbClr val="FF0000"/>
    <a:srgbClr val="333399"/>
    <a:srgbClr val="FF0066"/>
    <a:srgbClr val="FFD44B"/>
    <a:srgbClr val="FF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6797" autoAdjust="0"/>
  </p:normalViewPr>
  <p:slideViewPr>
    <p:cSldViewPr>
      <p:cViewPr>
        <p:scale>
          <a:sx n="75" d="100"/>
          <a:sy n="75" d="100"/>
        </p:scale>
        <p:origin x="-499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6" tIns="45352" rIns="90706" bIns="45352" numCol="1" anchor="t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6" tIns="45352" rIns="90706" bIns="45352" numCol="1" anchor="t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6" tIns="45352" rIns="90706" bIns="45352" numCol="1" anchor="b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6" tIns="45352" rIns="90706" bIns="45352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/>
            </a:lvl1pPr>
          </a:lstStyle>
          <a:p>
            <a:pPr>
              <a:defRPr/>
            </a:pPr>
            <a:fld id="{89C82446-204B-4AF3-A871-462ACC263E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63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706" tIns="45352" rIns="90706" bIns="45352" numCol="1" anchor="ctr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706" tIns="45352" rIns="90706" bIns="45352" numCol="1" anchor="ctr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714875"/>
            <a:ext cx="488791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706" tIns="45352" rIns="90706" bIns="453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706" tIns="45352" rIns="90706" bIns="45352" numCol="1" anchor="b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706" tIns="45352" rIns="90706" bIns="45352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/>
            </a:lvl1pPr>
          </a:lstStyle>
          <a:p>
            <a:pPr>
              <a:defRPr/>
            </a:pPr>
            <a:fld id="{C40E4BC4-4761-4912-82A1-C319D69040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9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6182-1F46-4714-9BA4-5635FE510A2C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3413A-5E67-4BB7-AB32-39EB89C5A26E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DBBBE-7592-40AF-9D92-1B5C327A5BFD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59350" cy="371951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5638"/>
          </a:xfrm>
          <a:noFill/>
          <a:ln/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The pernicious effects of corruption damage all aspects of life and society.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2BA5D-6C35-4233-954D-FD6CF82649BF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59350" cy="371951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5638"/>
          </a:xfrm>
          <a:noFill/>
          <a:ln/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The pernicious effects of corruption damage all aspects of life and society.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9ECC8-3626-41E0-9F9F-C5CBD008E62C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59350" cy="371951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5638"/>
          </a:xfrm>
          <a:noFill/>
          <a:ln/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The pernicious effects of corruption damage all aspects of life and society.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5EE82-DF66-4B80-83EE-5EC691B02DD6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6212F-F27C-4FB7-A382-04FAEE27AE8D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59350" cy="371951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5638"/>
          </a:xfrm>
          <a:noFill/>
          <a:ln/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The pernicious effects of corruption damage all aspects of life and society.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7207A-50A9-4AF2-B5CD-A9CA3E20CB42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275" y="1730375"/>
            <a:ext cx="7788275" cy="1981200"/>
          </a:xfrm>
          <a:prstGeom prst="rect">
            <a:avLst/>
          </a:prstGeom>
        </p:spPr>
        <p:txBody>
          <a:bodyPr anchor="b" anchorCtr="1"/>
          <a:lstStyle>
            <a:lvl1pPr>
              <a:lnSpc>
                <a:spcPts val="6400"/>
              </a:lnSpc>
              <a:defRPr sz="520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6275" y="3968750"/>
            <a:ext cx="7788275" cy="1489075"/>
          </a:xfrm>
        </p:spPr>
        <p:txBody>
          <a:bodyPr anchorCtr="1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334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5240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5240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38481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38481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9838-BA9B-429A-96ED-8FBB0492900D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0A7-CC05-4464-BCC2-4A81A80C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1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9838-BA9B-429A-96ED-8FBB0492900D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0A7-CC05-4464-BCC2-4A81A80C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2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9838-BA9B-429A-96ED-8FBB0492900D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0A7-CC05-4464-BCC2-4A81A80C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97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9838-BA9B-429A-96ED-8FBB0492900D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0A7-CC05-4464-BCC2-4A81A80C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9838-BA9B-429A-96ED-8FBB0492900D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0A7-CC05-4464-BCC2-4A81A80C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63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9838-BA9B-429A-96ED-8FBB0492900D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0A7-CC05-4464-BCC2-4A81A80C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5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9838-BA9B-429A-96ED-8FBB0492900D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0A7-CC05-4464-BCC2-4A81A80C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11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9838-BA9B-429A-96ED-8FBB0492900D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0A7-CC05-4464-BCC2-4A81A80C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83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9838-BA9B-429A-96ED-8FBB0492900D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0A7-CC05-4464-BCC2-4A81A80C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62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9838-BA9B-429A-96ED-8FBB0492900D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0A7-CC05-4464-BCC2-4A81A80C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43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9838-BA9B-429A-96ED-8FBB0492900D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0A7-CC05-4464-BCC2-4A81A80C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2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/>
        </p:nvSpPr>
        <p:spPr bwMode="auto">
          <a:xfrm>
            <a:off x="5772150" y="6261100"/>
            <a:ext cx="2876550" cy="260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de-DE" sz="1100" smtClean="0">
              <a:solidFill>
                <a:srgbClr val="1E6E04"/>
              </a:solidFill>
              <a:latin typeface="Arial" pitchFamily="34" charset="0"/>
            </a:endParaRP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pic>
        <p:nvPicPr>
          <p:cNvPr id="1030" name="Picture 29" descr="TI Logo wide pp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51725" y="260350"/>
            <a:ext cx="1468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Bojana\AppData\Local\Temp\J. CPI2013_map-and-country-results_english_embargoed-3-Dec.jpg"/>
          <p:cNvPicPr/>
          <p:nvPr userDrawn="1"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Cutout/>
                    </a14:imgEffect>
                    <a14:imgEffect>
                      <a14:sharpenSoften amount="17000"/>
                    </a14:imgEffect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50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56" t="1751" r="3367" b="43417"/>
          <a:stretch/>
        </p:blipFill>
        <p:spPr bwMode="auto">
          <a:xfrm>
            <a:off x="395536" y="692696"/>
            <a:ext cx="87484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2pPr>
      <a:lvl3pPr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3pPr>
      <a:lvl4pPr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4pPr>
      <a:lvl5pPr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5pPr>
      <a:lvl6pPr marL="457200"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6pPr>
      <a:lvl7pPr marL="914400"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7pPr>
      <a:lvl8pPr marL="1371600"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8pPr>
      <a:lvl9pPr marL="1828800" algn="ctr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ts val="2700"/>
        </a:lnSpc>
        <a:spcBef>
          <a:spcPct val="0"/>
        </a:spcBef>
        <a:spcAft>
          <a:spcPts val="130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lnSpc>
          <a:spcPts val="2700"/>
        </a:lnSpc>
        <a:spcBef>
          <a:spcPct val="0"/>
        </a:spcBef>
        <a:spcAft>
          <a:spcPts val="1300"/>
        </a:spcAft>
        <a:buClr>
          <a:srgbClr val="1E6E04"/>
        </a:buClr>
        <a:buChar char="–"/>
        <a:defRPr sz="2100">
          <a:solidFill>
            <a:srgbClr val="05193C"/>
          </a:solidFill>
          <a:latin typeface="+mn-lt"/>
        </a:defRPr>
      </a:lvl2pPr>
      <a:lvl3pPr marL="1181100" indent="-228600" algn="l" rtl="0" eaLnBrk="0" fontAlgn="base" hangingPunct="0">
        <a:lnSpc>
          <a:spcPts val="2700"/>
        </a:lnSpc>
        <a:spcBef>
          <a:spcPts val="1300"/>
        </a:spcBef>
        <a:spcAft>
          <a:spcPct val="0"/>
        </a:spcAft>
        <a:buChar char="•"/>
        <a:defRPr sz="12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29838-BA9B-429A-96ED-8FBB0492900D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6C0A7-CC05-4464-BCC2-4A81A80C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hyperlink" Target="http://www.transparency.org/research/cpi/overview" TargetMode="External"/><Relationship Id="rId4" Type="http://schemas.openxmlformats.org/officeDocument/2006/relationships/hyperlink" Target="http://www.transparentnost.org.r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2" y="5661248"/>
            <a:ext cx="4368027" cy="1015662"/>
          </a:xfrm>
          <a:prstGeom prst="rect">
            <a:avLst/>
          </a:prstGeom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932040" y="5661248"/>
            <a:ext cx="40331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r-Latn-CS" altLang="en-US" sz="2000" b="1" dirty="0" err="1">
                <a:solidFill>
                  <a:srgbClr val="FF0000"/>
                </a:solidFill>
                <a:latin typeface="Arial" pitchFamily="34" charset="0"/>
                <a:hlinkClick r:id="rId4"/>
              </a:rPr>
              <a:t>www</a:t>
            </a:r>
            <a:r>
              <a:rPr lang="sr-Latn-CS" altLang="en-US" sz="2000" b="1">
                <a:solidFill>
                  <a:srgbClr val="FF0000"/>
                </a:solidFill>
                <a:latin typeface="Arial" pitchFamily="34" charset="0"/>
                <a:hlinkClick r:id="rId4"/>
              </a:rPr>
              <a:t>.</a:t>
            </a:r>
            <a:r>
              <a:rPr lang="en-GB" altLang="en-US" sz="2000" b="1">
                <a:solidFill>
                  <a:srgbClr val="FF0000"/>
                </a:solidFill>
                <a:latin typeface="Arial" pitchFamily="34" charset="0"/>
                <a:hlinkClick r:id="rId4"/>
              </a:rPr>
              <a:t>transparentnost.org.rs</a:t>
            </a:r>
            <a:endParaRPr lang="en-GB" altLang="en-US" sz="2000" b="1">
              <a:solidFill>
                <a:srgbClr val="FF0000"/>
              </a:solidFill>
              <a:latin typeface="Arial" pitchFamily="34" charset="0"/>
            </a:endParaRPr>
          </a:p>
          <a:p>
            <a:pPr eaLnBrk="0" hangingPunct="0"/>
            <a:r>
              <a:rPr lang="en-GB" altLang="en-US" sz="2000" b="1">
                <a:solidFill>
                  <a:srgbClr val="FF0000"/>
                </a:solidFill>
                <a:latin typeface="Arial" pitchFamily="34" charset="0"/>
                <a:hlinkClick r:id="rId5"/>
              </a:rPr>
              <a:t>http://www.transparency.org/research/cpi/overview</a:t>
            </a:r>
            <a:r>
              <a:rPr lang="en-US" altLang="en-US" sz="2000" b="1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GB" altLang="en-US" sz="2000" b="1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4101" name="Picture 5" descr="TI Logo wide pp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2596" y="476672"/>
            <a:ext cx="37353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8921"/>
            <a:ext cx="7772400" cy="2016223"/>
          </a:xfrm>
        </p:spPr>
        <p:txBody>
          <a:bodyPr>
            <a:normAutofit fontScale="90000"/>
          </a:bodyPr>
          <a:lstStyle/>
          <a:p>
            <a:pPr algn="ctr" eaLnBrk="0" hangingPunct="0"/>
            <a:r>
              <a:rPr lang="sr-Latn-CS" altLang="en-US" sz="3600" cap="none" smtClean="0">
                <a:solidFill>
                  <a:srgbClr val="F72929"/>
                </a:solidFill>
                <a:latin typeface="Arial" pitchFamily="34" charset="0"/>
              </a:rPr>
              <a:t>GLOBALNI</a:t>
            </a:r>
            <a:br>
              <a:rPr lang="sr-Latn-CS" altLang="en-US" sz="3600" cap="none" smtClean="0">
                <a:solidFill>
                  <a:srgbClr val="F72929"/>
                </a:solidFill>
                <a:latin typeface="Arial" pitchFamily="34" charset="0"/>
              </a:rPr>
            </a:br>
            <a:r>
              <a:rPr lang="en-GB" altLang="en-US" sz="3600" cap="none" smtClean="0">
                <a:solidFill>
                  <a:srgbClr val="F72929"/>
                </a:solidFill>
                <a:latin typeface="Arial" pitchFamily="34" charset="0"/>
              </a:rPr>
              <a:t>INDEKS PERCEPCIJE KORUPCIJE</a:t>
            </a:r>
            <a:r>
              <a:rPr lang="sr-Latn-CS" altLang="en-US" sz="3600" cap="none" smtClean="0">
                <a:solidFill>
                  <a:srgbClr val="F72929"/>
                </a:solidFill>
                <a:latin typeface="Arial" pitchFamily="34" charset="0"/>
              </a:rPr>
              <a:t> (CPI) 201</a:t>
            </a:r>
            <a:r>
              <a:rPr lang="en-US" altLang="en-US" sz="3600" cap="none" smtClean="0">
                <a:solidFill>
                  <a:srgbClr val="F72929"/>
                </a:solidFill>
                <a:latin typeface="Arial" pitchFamily="34" charset="0"/>
              </a:rPr>
              <a:t>4</a:t>
            </a:r>
            <a:r>
              <a:rPr lang="en-GB" altLang="en-US" cap="none" spc="100" smtClean="0">
                <a:solidFill>
                  <a:srgbClr val="F61A1A"/>
                </a:solidFill>
                <a:latin typeface="Arial" pitchFamily="34" charset="0"/>
              </a:rPr>
              <a:t/>
            </a:r>
            <a:br>
              <a:rPr lang="en-GB" altLang="en-US" cap="none" spc="100" smtClean="0">
                <a:solidFill>
                  <a:srgbClr val="F61A1A"/>
                </a:solidFill>
                <a:latin typeface="Arial" pitchFamily="34" charset="0"/>
              </a:rPr>
            </a:br>
            <a:endParaRPr lang="en-US" cap="non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200800" cy="980728"/>
          </a:xfrm>
        </p:spPr>
        <p:txBody>
          <a:bodyPr/>
          <a:lstStyle/>
          <a:p>
            <a:r>
              <a:rPr lang="sr-Latn-CS" altLang="en-US" sz="2600" smtClean="0">
                <a:solidFill>
                  <a:srgbClr val="F60A20"/>
                </a:solidFill>
              </a:rPr>
              <a:t>Izvor podataka u inicijalnim istraživanjima</a:t>
            </a:r>
            <a:r>
              <a:rPr lang="en-US" altLang="en-US" sz="2600" smtClean="0">
                <a:solidFill>
                  <a:srgbClr val="F60A20"/>
                </a:solidFill>
              </a:rPr>
              <a:t> relevantnim za Srbiju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8391525" cy="5229225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300"/>
              </a:spcAft>
              <a:buClr>
                <a:srgbClr val="0033CC"/>
              </a:buClr>
            </a:pPr>
            <a:endParaRPr lang="en-US" altLang="en-US" sz="1800" smtClean="0">
              <a:solidFill>
                <a:srgbClr val="0033CC"/>
              </a:solidFill>
            </a:endParaRPr>
          </a:p>
          <a:p>
            <a:endParaRPr lang="en-US" altLang="en-US" sz="1800" smtClean="0">
              <a:solidFill>
                <a:srgbClr val="0033CC"/>
              </a:solidFill>
            </a:endParaRPr>
          </a:p>
          <a:p>
            <a:pPr lvl="1">
              <a:lnSpc>
                <a:spcPct val="100000"/>
              </a:lnSpc>
              <a:buFontTx/>
              <a:buNone/>
            </a:pPr>
            <a:endParaRPr lang="de-DE" altLang="en-US" sz="1800" smtClean="0">
              <a:solidFill>
                <a:srgbClr val="0033CC"/>
              </a:solidFill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endParaRPr lang="de-DE" altLang="en-US" sz="1800" smtClean="0">
              <a:solidFill>
                <a:srgbClr val="0033CC"/>
              </a:solidFill>
            </a:endParaRPr>
          </a:p>
          <a:p>
            <a:pPr>
              <a:lnSpc>
                <a:spcPct val="100000"/>
              </a:lnSpc>
            </a:pPr>
            <a:endParaRPr lang="de-DE" altLang="en-US" sz="1800" smtClean="0">
              <a:solidFill>
                <a:srgbClr val="0033CC"/>
              </a:solidFill>
            </a:endParaRPr>
          </a:p>
        </p:txBody>
      </p:sp>
      <p:graphicFrame>
        <p:nvGraphicFramePr>
          <p:cNvPr id="370784" name="Group 9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323368"/>
              </p:ext>
            </p:extLst>
          </p:nvPr>
        </p:nvGraphicFramePr>
        <p:xfrm>
          <a:off x="683568" y="1196752"/>
          <a:ext cx="7632848" cy="5400599"/>
        </p:xfrm>
        <a:graphic>
          <a:graphicData uri="http://schemas.openxmlformats.org/drawingml/2006/table">
            <a:tbl>
              <a:tblPr/>
              <a:tblGrid>
                <a:gridCol w="432048"/>
                <a:gridCol w="3600400"/>
                <a:gridCol w="3600400"/>
              </a:tblGrid>
              <a:tr h="3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90170" marR="90170" marT="46990" marB="469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Izvor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170" marR="90170" marT="46990" marB="469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Uzorak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170" marR="90170" marT="46990" marB="469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470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FH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Freedom House, Nations in Transit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 2013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Opažanja nerezidenata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sr-Latn-R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ispitanici uglavnom potiču iz razvijenih zemalja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234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400" b="1" kern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400" b="1" kern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 (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Bertelsmann Foundation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sr-Latn-RS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Transformation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Latn-RS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Index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2014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EIU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Economist Intelligence Unit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 2014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GI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Global Insight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Latn-RS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Country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Latn-RS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Risk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Latn-RS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Ratings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 2014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PRS ICRG (</a:t>
                      </a:r>
                      <a:r>
                        <a:rPr lang="sr-Latn-RS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Political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Latn-RS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Risk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Latn-RS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Services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International </a:t>
                      </a:r>
                      <a:r>
                        <a:rPr lang="sr-Latn-RS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Country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Latn-RS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Risk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Latn-RS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Guide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 2014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Stručnjaci angažovani od strane banke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400" b="1" kern="120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institucije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815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WEF</a:t>
                      </a:r>
                      <a:r>
                        <a:rPr lang="sr-Latn-R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Report of the World Economic Forum</a:t>
                      </a:r>
                      <a:r>
                        <a:rPr lang="sr-Latn-R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Executive Opinion Survey) 2014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Opažanja rezidenata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sr-Latn-R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ispitanici su uglavnom lokalni stručnjaci, lokalni poslovni ljudi i multinacionalne firme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470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GB" sz="14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WJP (World Justice Project Rule of Law Index) </a:t>
                      </a:r>
                      <a:r>
                        <a:rPr lang="sr-Latn-RS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de-DE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Lokalni</a:t>
                      </a: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stručnjaci</a:t>
                      </a: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i </a:t>
                      </a:r>
                      <a:r>
                        <a:rPr lang="de-DE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</a:t>
                      </a:r>
                      <a:r>
                        <a:rPr lang="sr-Latn-RS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š</a:t>
                      </a:r>
                      <a:r>
                        <a:rPr lang="de-DE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</a:t>
                      </a:r>
                      <a:r>
                        <a:rPr lang="de-DE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populacija</a:t>
                      </a: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white">
          <a:xfrm>
            <a:off x="639564" y="476672"/>
            <a:ext cx="8245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lnSpc>
                <a:spcPts val="4200"/>
              </a:lnSpc>
            </a:pPr>
            <a:r>
              <a:rPr lang="en-GB" altLang="en-US" sz="3200" b="1" dirty="0">
                <a:solidFill>
                  <a:srgbClr val="F60A20"/>
                </a:solidFill>
                <a:latin typeface="Arial" pitchFamily="34" charset="0"/>
              </a:rPr>
              <a:t>CPI </a:t>
            </a:r>
            <a:r>
              <a:rPr lang="en-GB" altLang="en-US" sz="3200" b="1" dirty="0" smtClean="0">
                <a:solidFill>
                  <a:srgbClr val="F60A20"/>
                </a:solidFill>
                <a:latin typeface="Arial" pitchFamily="34" charset="0"/>
              </a:rPr>
              <a:t>201</a:t>
            </a:r>
            <a:r>
              <a:rPr lang="en-US" altLang="en-US" sz="3200" b="1" dirty="0">
                <a:solidFill>
                  <a:srgbClr val="F60A20"/>
                </a:solidFill>
                <a:latin typeface="Arial" pitchFamily="34" charset="0"/>
              </a:rPr>
              <a:t>4</a:t>
            </a:r>
            <a:r>
              <a:rPr lang="sr-Latn-CS" altLang="en-US" sz="3200" b="1" dirty="0" smtClean="0">
                <a:solidFill>
                  <a:srgbClr val="F60A20"/>
                </a:solidFill>
                <a:latin typeface="Arial" pitchFamily="34" charset="0"/>
              </a:rPr>
              <a:t> </a:t>
            </a:r>
            <a:r>
              <a:rPr lang="sr-Latn-CS" altLang="en-US" sz="3200" b="1" dirty="0">
                <a:solidFill>
                  <a:srgbClr val="F60A20"/>
                </a:solidFill>
                <a:latin typeface="Arial" pitchFamily="34" charset="0"/>
              </a:rPr>
              <a:t>– </a:t>
            </a:r>
            <a:r>
              <a:rPr lang="sr-Latn-CS" altLang="en-US" sz="3200" b="1" dirty="0" smtClean="0">
                <a:solidFill>
                  <a:srgbClr val="F60A20"/>
                </a:solidFill>
                <a:latin typeface="Arial" pitchFamily="34" charset="0"/>
              </a:rPr>
              <a:t>republike bivše SFRJ</a:t>
            </a:r>
            <a:endParaRPr lang="en-GB" altLang="en-US" sz="3200" b="1" dirty="0">
              <a:solidFill>
                <a:srgbClr val="F60A20"/>
              </a:solidFill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807173"/>
              </p:ext>
            </p:extLst>
          </p:nvPr>
        </p:nvGraphicFramePr>
        <p:xfrm>
          <a:off x="990600" y="1143000"/>
          <a:ext cx="7253808" cy="4995735"/>
        </p:xfrm>
        <a:graphic>
          <a:graphicData uri="http://schemas.openxmlformats.org/drawingml/2006/table">
            <a:tbl>
              <a:tblPr/>
              <a:tblGrid>
                <a:gridCol w="1208088"/>
                <a:gridCol w="2085280"/>
                <a:gridCol w="2088232"/>
                <a:gridCol w="1872208"/>
              </a:tblGrid>
              <a:tr h="1205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Ra</a:t>
                      </a:r>
                      <a:r>
                        <a:rPr kumimoji="0" lang="sr-Latn-C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Zemlja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Skor 201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Broj istraživanja – CPI 20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604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39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Slovenija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Hrvatska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64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Makedonija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Crna Gora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0A2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0A2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60A2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4B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0A2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Srbija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60A2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4B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0A2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0A2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60A2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4B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0A2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0A2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60A2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4B">
                        <a:alpha val="67000"/>
                      </a:srgbClr>
                    </a:solidFill>
                  </a:tcPr>
                </a:tc>
              </a:tr>
              <a:tr h="825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BiH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85952" marR="85952" marT="42977" marB="429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sz="quarter"/>
          </p:nvPr>
        </p:nvSpPr>
        <p:spPr>
          <a:xfrm>
            <a:off x="762000" y="188640"/>
            <a:ext cx="7772400" cy="1008112"/>
          </a:xfrm>
        </p:spPr>
        <p:txBody>
          <a:bodyPr/>
          <a:lstStyle/>
          <a:p>
            <a:r>
              <a:rPr lang="en-GB" altLang="en-US" sz="2800" err="1" smtClean="0">
                <a:solidFill>
                  <a:srgbClr val="F60A20"/>
                </a:solidFill>
              </a:rPr>
              <a:t>Ocene</a:t>
            </a:r>
            <a:r>
              <a:rPr lang="en-GB" altLang="en-US" sz="2800" smtClean="0">
                <a:solidFill>
                  <a:srgbClr val="F60A20"/>
                </a:solidFill>
              </a:rPr>
              <a:t> </a:t>
            </a:r>
            <a:r>
              <a:rPr lang="en-GB" altLang="en-US" sz="2800" err="1" smtClean="0">
                <a:solidFill>
                  <a:srgbClr val="F60A20"/>
                </a:solidFill>
              </a:rPr>
              <a:t>za</a:t>
            </a:r>
            <a:r>
              <a:rPr lang="en-GB" altLang="en-US" sz="2800" smtClean="0">
                <a:solidFill>
                  <a:srgbClr val="F60A20"/>
                </a:solidFill>
              </a:rPr>
              <a:t> </a:t>
            </a:r>
            <a:r>
              <a:rPr lang="en-GB" altLang="en-US" sz="2800" err="1" smtClean="0">
                <a:solidFill>
                  <a:srgbClr val="F60A20"/>
                </a:solidFill>
              </a:rPr>
              <a:t>Srbiju</a:t>
            </a:r>
            <a:r>
              <a:rPr lang="en-GB" altLang="en-US" sz="2800" smtClean="0">
                <a:solidFill>
                  <a:srgbClr val="F60A20"/>
                </a:solidFill>
              </a:rPr>
              <a:t> </a:t>
            </a:r>
            <a:r>
              <a:rPr lang="en-GB" altLang="en-US" sz="2800" err="1" smtClean="0">
                <a:solidFill>
                  <a:srgbClr val="F60A20"/>
                </a:solidFill>
              </a:rPr>
              <a:t>po</a:t>
            </a:r>
            <a:r>
              <a:rPr lang="en-GB" altLang="en-US" sz="2800" smtClean="0">
                <a:solidFill>
                  <a:srgbClr val="F60A20"/>
                </a:solidFill>
              </a:rPr>
              <a:t> </a:t>
            </a:r>
            <a:r>
              <a:rPr lang="en-GB" altLang="en-US" sz="2800" err="1" smtClean="0">
                <a:solidFill>
                  <a:srgbClr val="F60A20"/>
                </a:solidFill>
              </a:rPr>
              <a:t>izvorima</a:t>
            </a:r>
            <a:r>
              <a:rPr lang="en-GB" altLang="en-US" sz="2800" smtClean="0">
                <a:solidFill>
                  <a:srgbClr val="F60A20"/>
                </a:solidFill>
              </a:rPr>
              <a:t> </a:t>
            </a:r>
            <a:br>
              <a:rPr lang="en-GB" altLang="en-US" sz="2800" smtClean="0">
                <a:solidFill>
                  <a:srgbClr val="F60A20"/>
                </a:solidFill>
              </a:rPr>
            </a:br>
            <a:r>
              <a:rPr lang="en-GB" altLang="en-US" sz="2800" err="1" smtClean="0">
                <a:solidFill>
                  <a:srgbClr val="F60A20"/>
                </a:solidFill>
              </a:rPr>
              <a:t>za</a:t>
            </a:r>
            <a:r>
              <a:rPr lang="en-GB" altLang="en-US" sz="2800" smtClean="0">
                <a:solidFill>
                  <a:srgbClr val="F60A20"/>
                </a:solidFill>
              </a:rPr>
              <a:t> </a:t>
            </a:r>
            <a:r>
              <a:rPr lang="sr-Latn-RS" altLang="en-US" sz="2800" smtClean="0">
                <a:solidFill>
                  <a:srgbClr val="F60A20"/>
                </a:solidFill>
              </a:rPr>
              <a:t>period 2011 – 2014 </a:t>
            </a:r>
            <a:endParaRPr lang="en-US" altLang="en-US" sz="2800" smtClean="0">
              <a:solidFill>
                <a:srgbClr val="F60A20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09462027"/>
              </p:ext>
            </p:extLst>
          </p:nvPr>
        </p:nvGraphicFramePr>
        <p:xfrm>
          <a:off x="914401" y="1600200"/>
          <a:ext cx="7543799" cy="4945718"/>
        </p:xfrm>
        <a:graphic>
          <a:graphicData uri="http://schemas.openxmlformats.org/drawingml/2006/table">
            <a:tbl>
              <a:tblPr firstRow="1" firstCol="1" bandRow="1"/>
              <a:tblGrid>
                <a:gridCol w="1857399"/>
                <a:gridCol w="1584176"/>
                <a:gridCol w="1368152"/>
                <a:gridCol w="1439044"/>
                <a:gridCol w="1295028"/>
              </a:tblGrid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CPI </a:t>
                      </a:r>
                      <a:r>
                        <a:rPr lang="en-US" sz="2000" b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sr-Latn-RS" sz="2000" b="1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b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(po novoj metodologiji)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CPI 2012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CPI 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b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CPI 2014 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EIU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PRS ICRG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WJP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Broj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istra</a:t>
                      </a:r>
                      <a:r>
                        <a:rPr lang="sr-Latn-RS" sz="20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živanja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Srednja o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cena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066856" cy="1008112"/>
          </a:xfrm>
        </p:spPr>
        <p:txBody>
          <a:bodyPr/>
          <a:lstStyle/>
          <a:p>
            <a:r>
              <a:rPr lang="sr-Latn-CS" altLang="en-US" sz="2800" dirty="0" smtClean="0">
                <a:solidFill>
                  <a:srgbClr val="F60A20"/>
                </a:solidFill>
              </a:rPr>
              <a:t>Područje bivših socijalističkih zemalja</a:t>
            </a:r>
            <a:r>
              <a:rPr lang="en-GB" altLang="en-US" sz="2800" dirty="0" smtClean="0">
                <a:solidFill>
                  <a:srgbClr val="F60A20"/>
                </a:solidFill>
              </a:rPr>
              <a:t> </a:t>
            </a:r>
            <a:r>
              <a:rPr lang="en-GB" altLang="en-US" sz="2800" dirty="0" err="1" smtClean="0">
                <a:solidFill>
                  <a:srgbClr val="F60A20"/>
                </a:solidFill>
              </a:rPr>
              <a:t>Evrope</a:t>
            </a:r>
            <a:r>
              <a:rPr lang="en-GB" altLang="en-US" sz="2800" dirty="0" smtClean="0">
                <a:solidFill>
                  <a:srgbClr val="F60A20"/>
                </a:solidFill>
              </a:rPr>
              <a:t> </a:t>
            </a:r>
            <a:br>
              <a:rPr lang="en-GB" altLang="en-US" sz="2800" dirty="0" smtClean="0">
                <a:solidFill>
                  <a:srgbClr val="F60A20"/>
                </a:solidFill>
              </a:rPr>
            </a:br>
            <a:r>
              <a:rPr lang="en-GB" altLang="en-US" sz="2800" dirty="0" smtClean="0">
                <a:solidFill>
                  <a:srgbClr val="F60A20"/>
                </a:solidFill>
              </a:rPr>
              <a:t>(</a:t>
            </a:r>
            <a:r>
              <a:rPr lang="sr-Latn-RS" altLang="en-US" sz="2800" dirty="0" smtClean="0">
                <a:solidFill>
                  <a:srgbClr val="F60A20"/>
                </a:solidFill>
              </a:rPr>
              <a:t>na skali od 0 do 100</a:t>
            </a:r>
            <a:r>
              <a:rPr lang="en-GB" altLang="en-US" sz="2800" dirty="0" smtClean="0">
                <a:solidFill>
                  <a:srgbClr val="F60A20"/>
                </a:solidFill>
              </a:rPr>
              <a:t>)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1676400"/>
            <a:ext cx="3672408" cy="470492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de-DE" altLang="en-US" sz="2000" b="1" dirty="0" err="1" smtClean="0">
                <a:solidFill>
                  <a:srgbClr val="00B050"/>
                </a:solidFill>
              </a:rPr>
              <a:t>Estoni</a:t>
            </a:r>
            <a:r>
              <a:rPr lang="sr-Latn-CS" altLang="en-US" sz="2000" b="1" dirty="0" smtClean="0">
                <a:solidFill>
                  <a:srgbClr val="00B050"/>
                </a:solidFill>
              </a:rPr>
              <a:t>j</a:t>
            </a:r>
            <a:r>
              <a:rPr lang="de-DE" altLang="en-US" sz="2000" b="1" dirty="0" smtClean="0">
                <a:solidFill>
                  <a:srgbClr val="00B050"/>
                </a:solidFill>
              </a:rPr>
              <a:t>a</a:t>
            </a:r>
            <a:r>
              <a:rPr lang="sr-Latn-CS" altLang="en-US" sz="2000" b="1" dirty="0" smtClean="0">
                <a:solidFill>
                  <a:srgbClr val="00B050"/>
                </a:solidFill>
              </a:rPr>
              <a:t>	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6</a:t>
            </a:r>
            <a:r>
              <a:rPr lang="sr-Latn-RS" altLang="en-US" sz="2000" b="1" dirty="0" smtClean="0">
                <a:solidFill>
                  <a:srgbClr val="00B050"/>
                </a:solidFill>
              </a:rPr>
              <a:t>9</a:t>
            </a:r>
            <a:endParaRPr lang="en-US" altLang="en-US" sz="2000" b="1" dirty="0" smtClean="0">
              <a:solidFill>
                <a:srgbClr val="00B050"/>
              </a:solidFill>
            </a:endParaRPr>
          </a:p>
          <a:p>
            <a:pPr>
              <a:spcAft>
                <a:spcPct val="0"/>
              </a:spcAft>
            </a:pPr>
            <a:r>
              <a:rPr lang="de-DE" altLang="en-US" sz="2000" b="1" dirty="0" err="1" smtClean="0">
                <a:solidFill>
                  <a:srgbClr val="00B050"/>
                </a:solidFill>
              </a:rPr>
              <a:t>Poljska</a:t>
            </a:r>
            <a:r>
              <a:rPr lang="de-DE" altLang="en-US" sz="2000" b="1" dirty="0" smtClean="0">
                <a:solidFill>
                  <a:srgbClr val="00B050"/>
                </a:solidFill>
              </a:rPr>
              <a:t>	6</a:t>
            </a:r>
            <a:r>
              <a:rPr lang="sr-Latn-RS" altLang="en-US" sz="2000" b="1" dirty="0" smtClean="0">
                <a:solidFill>
                  <a:srgbClr val="00B050"/>
                </a:solidFill>
              </a:rPr>
              <a:t>1</a:t>
            </a:r>
            <a:endParaRPr lang="de-DE" altLang="en-US" sz="2000" b="1" dirty="0" smtClean="0">
              <a:solidFill>
                <a:srgbClr val="00B050"/>
              </a:solidFill>
            </a:endParaRPr>
          </a:p>
          <a:p>
            <a:pPr>
              <a:spcAft>
                <a:spcPct val="0"/>
              </a:spcAft>
            </a:pPr>
            <a:r>
              <a:rPr lang="de-DE" altLang="en-US" sz="2000" b="1" dirty="0" err="1" smtClean="0">
                <a:solidFill>
                  <a:srgbClr val="00B050"/>
                </a:solidFill>
              </a:rPr>
              <a:t>Litvanija</a:t>
            </a:r>
            <a:r>
              <a:rPr lang="de-DE" altLang="en-US" sz="2000" b="1" dirty="0" smtClean="0">
                <a:solidFill>
                  <a:srgbClr val="00B050"/>
                </a:solidFill>
              </a:rPr>
              <a:t>	5</a:t>
            </a:r>
            <a:r>
              <a:rPr lang="sr-Latn-RS" altLang="en-US" sz="2000" b="1" dirty="0" smtClean="0">
                <a:solidFill>
                  <a:srgbClr val="00B050"/>
                </a:solidFill>
              </a:rPr>
              <a:t>8</a:t>
            </a:r>
            <a:endParaRPr lang="de-DE" altLang="en-US" sz="2000" b="1" dirty="0" smtClean="0">
              <a:solidFill>
                <a:srgbClr val="00B050"/>
              </a:solidFill>
            </a:endParaRPr>
          </a:p>
          <a:p>
            <a:pPr>
              <a:spcAft>
                <a:spcPct val="0"/>
              </a:spcAft>
            </a:pPr>
            <a:r>
              <a:rPr lang="de-DE" altLang="en-US" sz="2000" b="1" dirty="0" err="1" smtClean="0">
                <a:solidFill>
                  <a:srgbClr val="00B050"/>
                </a:solidFill>
              </a:rPr>
              <a:t>Sloveni</a:t>
            </a:r>
            <a:r>
              <a:rPr lang="sr-Latn-CS" altLang="en-US" sz="2000" b="1" dirty="0" smtClean="0">
                <a:solidFill>
                  <a:srgbClr val="00B050"/>
                </a:solidFill>
              </a:rPr>
              <a:t>j</a:t>
            </a:r>
            <a:r>
              <a:rPr lang="de-DE" altLang="en-US" sz="2000" b="1" dirty="0" smtClean="0">
                <a:solidFill>
                  <a:srgbClr val="00B050"/>
                </a:solidFill>
              </a:rPr>
              <a:t>a</a:t>
            </a:r>
            <a:r>
              <a:rPr lang="sr-Latn-CS" altLang="en-US" sz="2000" b="1" dirty="0" smtClean="0">
                <a:solidFill>
                  <a:srgbClr val="00B050"/>
                </a:solidFill>
              </a:rPr>
              <a:t>	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5</a:t>
            </a:r>
            <a:r>
              <a:rPr lang="sr-Latn-RS" altLang="en-US" sz="2000" b="1" dirty="0" smtClean="0">
                <a:solidFill>
                  <a:srgbClr val="00B050"/>
                </a:solidFill>
              </a:rPr>
              <a:t>8</a:t>
            </a:r>
            <a:endParaRPr lang="de-DE" altLang="en-US" sz="2000" b="1" dirty="0" smtClean="0">
              <a:solidFill>
                <a:srgbClr val="00B050"/>
              </a:solidFill>
            </a:endParaRPr>
          </a:p>
          <a:p>
            <a:pPr>
              <a:spcAft>
                <a:spcPct val="0"/>
              </a:spcAft>
            </a:pPr>
            <a:r>
              <a:rPr lang="sr-Latn-CS" altLang="en-US" sz="2000" b="1" dirty="0" smtClean="0">
                <a:solidFill>
                  <a:srgbClr val="00B050"/>
                </a:solidFill>
              </a:rPr>
              <a:t>Letonija	55</a:t>
            </a:r>
          </a:p>
          <a:p>
            <a:pPr>
              <a:spcAft>
                <a:spcPct val="0"/>
              </a:spcAft>
            </a:pPr>
            <a:r>
              <a:rPr lang="sr-Latn-CS" altLang="en-US" sz="2000" b="1" dirty="0">
                <a:solidFill>
                  <a:srgbClr val="00B050"/>
                </a:solidFill>
              </a:rPr>
              <a:t>Mađarska	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54</a:t>
            </a:r>
            <a:endParaRPr lang="sr-Latn-CS" altLang="en-US" sz="2000" b="1" dirty="0" smtClean="0">
              <a:solidFill>
                <a:srgbClr val="00B050"/>
              </a:solidFill>
            </a:endParaRPr>
          </a:p>
          <a:p>
            <a:pPr>
              <a:spcAft>
                <a:spcPct val="0"/>
              </a:spcAft>
            </a:pPr>
            <a:r>
              <a:rPr lang="de-DE" altLang="en-US" sz="2000" b="1" dirty="0" smtClean="0"/>
              <a:t>G</a:t>
            </a:r>
            <a:r>
              <a:rPr lang="sr-Latn-CS" altLang="en-US" sz="2000" b="1" dirty="0" err="1" smtClean="0"/>
              <a:t>ruzija	</a:t>
            </a:r>
            <a:r>
              <a:rPr lang="sr-Latn-RS" altLang="en-US" sz="2000" b="1" dirty="0" smtClean="0"/>
              <a:t>52</a:t>
            </a:r>
            <a:endParaRPr lang="de-DE" altLang="en-US" sz="2000" b="1" dirty="0" smtClean="0"/>
          </a:p>
          <a:p>
            <a:pPr>
              <a:spcAft>
                <a:spcPct val="0"/>
              </a:spcAft>
            </a:pPr>
            <a:r>
              <a:rPr lang="sr-Latn-CS" altLang="en-US" sz="2000" b="1" dirty="0" smtClean="0">
                <a:solidFill>
                  <a:srgbClr val="00B050"/>
                </a:solidFill>
              </a:rPr>
              <a:t>Češka</a:t>
            </a:r>
            <a:r>
              <a:rPr lang="de-DE" altLang="en-US" sz="2000" b="1" dirty="0" smtClean="0">
                <a:solidFill>
                  <a:srgbClr val="00B050"/>
                </a:solidFill>
              </a:rPr>
              <a:t> </a:t>
            </a:r>
            <a:r>
              <a:rPr lang="sr-Latn-CS" altLang="en-US" sz="2000" b="1" dirty="0" smtClean="0">
                <a:solidFill>
                  <a:srgbClr val="00B050"/>
                </a:solidFill>
              </a:rPr>
              <a:t>	</a:t>
            </a:r>
            <a:r>
              <a:rPr lang="sr-Latn-RS" altLang="en-US" sz="2000" b="1" dirty="0" smtClean="0">
                <a:solidFill>
                  <a:srgbClr val="00B050"/>
                </a:solidFill>
              </a:rPr>
              <a:t>51</a:t>
            </a:r>
            <a:endParaRPr lang="en-US" altLang="en-US" sz="2000" b="1" dirty="0" smtClean="0">
              <a:solidFill>
                <a:srgbClr val="00B050"/>
              </a:solidFill>
            </a:endParaRPr>
          </a:p>
          <a:p>
            <a:pPr>
              <a:spcAft>
                <a:spcPct val="0"/>
              </a:spcAft>
            </a:pPr>
            <a:r>
              <a:rPr lang="de-DE" altLang="en-US" sz="2000" b="1" dirty="0" err="1" smtClean="0">
                <a:solidFill>
                  <a:srgbClr val="00B050"/>
                </a:solidFill>
              </a:rPr>
              <a:t>Slova</a:t>
            </a:r>
            <a:r>
              <a:rPr lang="sr-Latn-CS" altLang="en-US" sz="2000" b="1" dirty="0" smtClean="0">
                <a:solidFill>
                  <a:srgbClr val="00B050"/>
                </a:solidFill>
              </a:rPr>
              <a:t>č</a:t>
            </a:r>
            <a:r>
              <a:rPr lang="de-DE" altLang="en-US" sz="2000" b="1" dirty="0" err="1" smtClean="0">
                <a:solidFill>
                  <a:srgbClr val="00B050"/>
                </a:solidFill>
              </a:rPr>
              <a:t>ka</a:t>
            </a:r>
            <a:r>
              <a:rPr lang="sr-Latn-CS" altLang="en-US" sz="2000" b="1" dirty="0" smtClean="0">
                <a:solidFill>
                  <a:srgbClr val="00B050"/>
                </a:solidFill>
              </a:rPr>
              <a:t>	</a:t>
            </a:r>
            <a:r>
              <a:rPr lang="sr-Latn-RS" altLang="en-US" sz="2000" b="1" dirty="0" smtClean="0">
                <a:solidFill>
                  <a:srgbClr val="00B050"/>
                </a:solidFill>
              </a:rPr>
              <a:t>50</a:t>
            </a:r>
          </a:p>
          <a:p>
            <a:pPr>
              <a:spcAft>
                <a:spcPct val="0"/>
              </a:spcAft>
            </a:pPr>
            <a:r>
              <a:rPr lang="sr-Latn-CS" altLang="en-US" sz="2000" b="1" dirty="0">
                <a:solidFill>
                  <a:srgbClr val="00B050"/>
                </a:solidFill>
              </a:rPr>
              <a:t>Hrvatska	</a:t>
            </a:r>
            <a:r>
              <a:rPr lang="sr-Latn-CS" altLang="en-US" sz="2000" b="1" dirty="0" smtClean="0">
                <a:solidFill>
                  <a:srgbClr val="00B050"/>
                </a:solidFill>
              </a:rPr>
              <a:t>48</a:t>
            </a:r>
            <a:endParaRPr lang="en-US" altLang="en-US" sz="2000" b="1" dirty="0" smtClean="0">
              <a:solidFill>
                <a:srgbClr val="00B050"/>
              </a:solidFill>
            </a:endParaRPr>
          </a:p>
          <a:p>
            <a:pPr>
              <a:spcAft>
                <a:spcPct val="0"/>
              </a:spcAft>
            </a:pPr>
            <a:r>
              <a:rPr lang="sr-Latn-CS" altLang="en-US" sz="2000" b="1" dirty="0" smtClean="0"/>
              <a:t>Makedonija 	45</a:t>
            </a:r>
          </a:p>
          <a:p>
            <a:pPr marL="0" indent="0">
              <a:spcAft>
                <a:spcPct val="0"/>
              </a:spcAft>
              <a:buNone/>
            </a:pPr>
            <a:endParaRPr lang="sr-Latn-CS" altLang="en-US" sz="2000" dirty="0" smtClean="0"/>
          </a:p>
          <a:p>
            <a:pPr marL="0" indent="0">
              <a:spcAft>
                <a:spcPct val="0"/>
              </a:spcAft>
              <a:buNone/>
            </a:pPr>
            <a:r>
              <a:rPr lang="sr-Latn-CS" altLang="en-US" sz="2000" dirty="0" smtClean="0"/>
              <a:t>Legenda: </a:t>
            </a:r>
            <a:r>
              <a:rPr lang="sr-Latn-CS" altLang="en-US" sz="2000" dirty="0" smtClean="0">
                <a:solidFill>
                  <a:srgbClr val="00B050"/>
                </a:solidFill>
              </a:rPr>
              <a:t>zeleno članice EU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4048" y="1676400"/>
            <a:ext cx="3672408" cy="4560912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sz="2000" b="1" dirty="0" err="1" smtClean="0">
                <a:solidFill>
                  <a:srgbClr val="00B050"/>
                </a:solidFill>
              </a:rPr>
              <a:t>Rumunija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	43</a:t>
            </a:r>
          </a:p>
          <a:p>
            <a:pPr>
              <a:spcAft>
                <a:spcPct val="0"/>
              </a:spcAft>
            </a:pPr>
            <a:r>
              <a:rPr lang="de-DE" altLang="en-US" sz="2000" b="1" dirty="0" err="1">
                <a:solidFill>
                  <a:srgbClr val="00B050"/>
                </a:solidFill>
              </a:rPr>
              <a:t>Bugarska</a:t>
            </a:r>
            <a:r>
              <a:rPr lang="de-DE" altLang="en-US" sz="2000" b="1" dirty="0">
                <a:solidFill>
                  <a:srgbClr val="00B050"/>
                </a:solidFill>
              </a:rPr>
              <a:t>	4</a:t>
            </a:r>
            <a:r>
              <a:rPr lang="sr-Latn-RS" altLang="en-US" sz="2000" b="1" dirty="0" smtClean="0">
                <a:solidFill>
                  <a:srgbClr val="00B050"/>
                </a:solidFill>
              </a:rPr>
              <a:t>3</a:t>
            </a:r>
          </a:p>
          <a:p>
            <a:pPr>
              <a:spcAft>
                <a:spcPct val="0"/>
              </a:spcAft>
            </a:pPr>
            <a:r>
              <a:rPr lang="sr-Latn-CS" altLang="en-US" sz="2000" b="1" dirty="0"/>
              <a:t>Crna Gora    </a:t>
            </a:r>
            <a:r>
              <a:rPr lang="sr-Latn-CS" altLang="en-US" sz="2000" b="1" dirty="0" smtClean="0"/>
              <a:t>42</a:t>
            </a:r>
            <a:endParaRPr lang="sr-Latn-RS" altLang="en-US" sz="2000" b="1" dirty="0" smtClean="0"/>
          </a:p>
          <a:p>
            <a:pPr>
              <a:spcAft>
                <a:spcPct val="0"/>
              </a:spcAft>
            </a:pPr>
            <a:r>
              <a:rPr lang="de-DE" altLang="en-US" sz="2000" b="1" dirty="0" smtClean="0">
                <a:solidFill>
                  <a:srgbClr val="0066FF"/>
                </a:solidFill>
              </a:rPr>
              <a:t>S</a:t>
            </a:r>
            <a:r>
              <a:rPr lang="sr-Latn-CS" altLang="en-US" sz="2000" b="1" dirty="0" err="1" smtClean="0">
                <a:solidFill>
                  <a:srgbClr val="0066FF"/>
                </a:solidFill>
              </a:rPr>
              <a:t>rbija	</a:t>
            </a:r>
            <a:r>
              <a:rPr lang="en-US" altLang="en-US" sz="2000" b="1" dirty="0" smtClean="0">
                <a:solidFill>
                  <a:srgbClr val="0066FF"/>
                </a:solidFill>
              </a:rPr>
              <a:t>4</a:t>
            </a:r>
            <a:r>
              <a:rPr lang="sr-Latn-RS" altLang="en-US" sz="2000" b="1" dirty="0" smtClean="0">
                <a:solidFill>
                  <a:srgbClr val="0066FF"/>
                </a:solidFill>
              </a:rPr>
              <a:t>1</a:t>
            </a:r>
            <a:endParaRPr lang="en-US" altLang="en-US" sz="2000" b="1" dirty="0" smtClean="0">
              <a:solidFill>
                <a:srgbClr val="0066FF"/>
              </a:solidFill>
            </a:endParaRPr>
          </a:p>
          <a:p>
            <a:pPr lvl="0">
              <a:spcAft>
                <a:spcPct val="0"/>
              </a:spcAft>
              <a:buClr>
                <a:srgbClr val="000000"/>
              </a:buClr>
            </a:pPr>
            <a:r>
              <a:rPr lang="de-DE" altLang="en-US" sz="2000" b="1" dirty="0" smtClean="0"/>
              <a:t>B</a:t>
            </a:r>
            <a:r>
              <a:rPr lang="sr-Latn-CS" altLang="en-US" sz="2000" b="1" dirty="0"/>
              <a:t>IH		</a:t>
            </a:r>
            <a:r>
              <a:rPr lang="sr-Latn-RS" altLang="en-US" sz="2000" b="1" dirty="0" smtClean="0"/>
              <a:t>39</a:t>
            </a:r>
            <a:endParaRPr lang="de-DE" altLang="en-US" sz="2000" b="1" dirty="0" smtClean="0"/>
          </a:p>
          <a:p>
            <a:pPr>
              <a:spcAft>
                <a:spcPct val="0"/>
              </a:spcAft>
            </a:pPr>
            <a:r>
              <a:rPr lang="de-DE" altLang="en-US" sz="2000" b="1" dirty="0" err="1" smtClean="0"/>
              <a:t>Jermenija</a:t>
            </a:r>
            <a:r>
              <a:rPr lang="de-DE" altLang="en-US" sz="2000" b="1" dirty="0" smtClean="0"/>
              <a:t>	3</a:t>
            </a:r>
            <a:r>
              <a:rPr lang="sr-Latn-RS" altLang="en-US" sz="2000" b="1" dirty="0" smtClean="0"/>
              <a:t>7</a:t>
            </a:r>
            <a:endParaRPr lang="sr-Latn-CS" altLang="en-US" sz="2000" b="1" dirty="0" smtClean="0"/>
          </a:p>
          <a:p>
            <a:pPr>
              <a:spcAft>
                <a:spcPct val="0"/>
              </a:spcAft>
            </a:pPr>
            <a:r>
              <a:rPr lang="de-DE" altLang="en-US" sz="2000" b="1" dirty="0" err="1" smtClean="0"/>
              <a:t>Mold</a:t>
            </a:r>
            <a:r>
              <a:rPr lang="sr-Latn-CS" altLang="en-US" sz="2000" b="1" dirty="0" smtClean="0"/>
              <a:t>a</a:t>
            </a:r>
            <a:r>
              <a:rPr lang="de-DE" altLang="en-US" sz="2000" b="1" dirty="0" smtClean="0"/>
              <a:t>v</a:t>
            </a:r>
            <a:r>
              <a:rPr lang="sr-Latn-CS" altLang="en-US" sz="2000" b="1" dirty="0" err="1" smtClean="0"/>
              <a:t>ij</a:t>
            </a:r>
            <a:r>
              <a:rPr lang="de-DE" altLang="en-US" sz="2000" b="1" dirty="0" smtClean="0"/>
              <a:t>a</a:t>
            </a:r>
            <a:r>
              <a:rPr lang="sr-Latn-CS" altLang="en-US" sz="2000" b="1" dirty="0" smtClean="0"/>
              <a:t>	</a:t>
            </a:r>
            <a:r>
              <a:rPr lang="en-US" altLang="en-US" sz="2000" b="1" dirty="0" smtClean="0"/>
              <a:t>35</a:t>
            </a:r>
          </a:p>
          <a:p>
            <a:pPr>
              <a:spcAft>
                <a:spcPct val="0"/>
              </a:spcAft>
            </a:pPr>
            <a:r>
              <a:rPr lang="de-DE" altLang="en-US" sz="2000" b="1" dirty="0" err="1" smtClean="0"/>
              <a:t>Albani</a:t>
            </a:r>
            <a:r>
              <a:rPr lang="sr-Latn-CS" altLang="en-US" sz="2000" b="1" dirty="0" smtClean="0"/>
              <a:t>j</a:t>
            </a:r>
            <a:r>
              <a:rPr lang="de-DE" altLang="en-US" sz="2000" b="1" dirty="0" smtClean="0"/>
              <a:t>a</a:t>
            </a:r>
            <a:r>
              <a:rPr lang="sr-Latn-CS" altLang="en-US" sz="2000" b="1" dirty="0" smtClean="0"/>
              <a:t>	</a:t>
            </a:r>
            <a:r>
              <a:rPr lang="en-US" altLang="en-US" sz="2000" b="1" dirty="0" smtClean="0"/>
              <a:t>3</a:t>
            </a:r>
            <a:r>
              <a:rPr lang="sr-Latn-RS" altLang="en-US" sz="2000" b="1" dirty="0" smtClean="0"/>
              <a:t>3</a:t>
            </a:r>
          </a:p>
          <a:p>
            <a:pPr>
              <a:spcAft>
                <a:spcPct val="0"/>
              </a:spcAft>
            </a:pPr>
            <a:r>
              <a:rPr lang="sr-Latn-RS" altLang="en-US" sz="2000" b="1" dirty="0" smtClean="0"/>
              <a:t>Kosovo	33</a:t>
            </a:r>
            <a:endParaRPr lang="sr-Latn-CS" altLang="en-US" sz="2000" b="1" dirty="0" smtClean="0"/>
          </a:p>
          <a:p>
            <a:pPr>
              <a:spcAft>
                <a:spcPct val="0"/>
              </a:spcAft>
            </a:pPr>
            <a:r>
              <a:rPr lang="de-DE" altLang="en-US" sz="2000" b="1" dirty="0" smtClean="0"/>
              <a:t>Bel</a:t>
            </a:r>
            <a:r>
              <a:rPr lang="sr-Latn-CS" altLang="en-US" sz="2000" b="1" dirty="0" err="1" smtClean="0"/>
              <a:t>orusija	</a:t>
            </a:r>
            <a:r>
              <a:rPr lang="sr-Latn-RS" altLang="en-US" sz="2000" b="1" dirty="0" smtClean="0"/>
              <a:t>31</a:t>
            </a:r>
            <a:endParaRPr lang="de-DE" altLang="en-US" sz="2000" b="1" dirty="0" smtClean="0"/>
          </a:p>
          <a:p>
            <a:pPr>
              <a:spcAft>
                <a:spcPct val="0"/>
              </a:spcAft>
            </a:pPr>
            <a:r>
              <a:rPr lang="de-DE" altLang="en-US" sz="2000" b="1" dirty="0" err="1" smtClean="0"/>
              <a:t>Rusi</a:t>
            </a:r>
            <a:r>
              <a:rPr lang="sr-Latn-CS" altLang="en-US" sz="2000" b="1" dirty="0" smtClean="0"/>
              <a:t>j</a:t>
            </a:r>
            <a:r>
              <a:rPr lang="de-DE" altLang="en-US" sz="2000" b="1" dirty="0" smtClean="0"/>
              <a:t>a</a:t>
            </a:r>
            <a:r>
              <a:rPr lang="sr-Latn-CS" altLang="en-US" sz="2000" b="1" dirty="0" smtClean="0"/>
              <a:t>	</a:t>
            </a:r>
            <a:r>
              <a:rPr lang="en-US" altLang="en-US" sz="2000" b="1" dirty="0" smtClean="0"/>
              <a:t>2</a:t>
            </a:r>
            <a:r>
              <a:rPr lang="sr-Latn-RS" altLang="en-US" sz="2000" b="1" dirty="0" smtClean="0"/>
              <a:t>7</a:t>
            </a:r>
            <a:endParaRPr lang="sr-Latn-CS" altLang="en-US" sz="2000" b="1" dirty="0" smtClean="0"/>
          </a:p>
          <a:p>
            <a:pPr>
              <a:spcAft>
                <a:spcPct val="0"/>
              </a:spcAft>
            </a:pPr>
            <a:r>
              <a:rPr lang="de-DE" altLang="en-US" sz="2000" b="1" dirty="0" err="1" smtClean="0"/>
              <a:t>Ukra</a:t>
            </a:r>
            <a:r>
              <a:rPr lang="sr-Latn-CS" altLang="en-US" sz="2000" b="1" dirty="0" smtClean="0"/>
              <a:t>j</a:t>
            </a:r>
            <a:r>
              <a:rPr lang="de-DE" altLang="en-US" sz="2000" b="1" dirty="0" smtClean="0"/>
              <a:t>in</a:t>
            </a:r>
            <a:r>
              <a:rPr lang="sr-Latn-CS" altLang="en-US" sz="2000" b="1" dirty="0" smtClean="0"/>
              <a:t>a	</a:t>
            </a:r>
            <a:r>
              <a:rPr lang="en-US" altLang="en-US" sz="2000" b="1" dirty="0" smtClean="0"/>
              <a:t>2</a:t>
            </a:r>
            <a:r>
              <a:rPr lang="sr-Latn-RS" altLang="en-US" sz="2000" b="1" dirty="0" smtClean="0"/>
              <a:t>6</a:t>
            </a:r>
            <a:endParaRPr lang="sr-Latn-CS" altLang="en-US" sz="2000" b="1" dirty="0" smtClean="0"/>
          </a:p>
          <a:p>
            <a:pPr>
              <a:spcAft>
                <a:spcPct val="0"/>
              </a:spcAft>
            </a:pPr>
            <a:endParaRPr lang="de-DE" altLang="en-US" sz="2000" b="1" dirty="0" smtClean="0"/>
          </a:p>
          <a:p>
            <a:pPr>
              <a:spcAft>
                <a:spcPct val="0"/>
              </a:spcAft>
            </a:pPr>
            <a:endParaRPr lang="de-DE" altLang="en-US" sz="2000" b="1" dirty="0" smtClean="0"/>
          </a:p>
          <a:p>
            <a:pPr>
              <a:spcAft>
                <a:spcPct val="0"/>
              </a:spcAft>
            </a:pPr>
            <a:endParaRPr lang="sr-Latn-CS" altLang="en-US" sz="2000" dirty="0" smtClean="0"/>
          </a:p>
          <a:p>
            <a:pPr>
              <a:spcAft>
                <a:spcPct val="0"/>
              </a:spcAft>
              <a:buFontTx/>
              <a:buNone/>
            </a:pPr>
            <a:endParaRPr lang="sr-Latn-CS" altLang="en-US" sz="2000" dirty="0" smtClean="0"/>
          </a:p>
          <a:p>
            <a:pPr>
              <a:spcAft>
                <a:spcPct val="0"/>
              </a:spcAft>
              <a:buFontTx/>
              <a:buNone/>
            </a:pPr>
            <a:endParaRPr lang="en-GB" altLang="en-US" sz="2400" dirty="0" smtClean="0"/>
          </a:p>
          <a:p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733627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533400"/>
          </a:xfrm>
        </p:spPr>
        <p:txBody>
          <a:bodyPr/>
          <a:lstStyle/>
          <a:p>
            <a:r>
              <a:rPr lang="sr-Latn-CS" altLang="en-US" dirty="0">
                <a:solidFill>
                  <a:srgbClr val="F60A20"/>
                </a:solidFill>
              </a:rPr>
              <a:t>D</a:t>
            </a:r>
            <a:r>
              <a:rPr lang="sr-Latn-CS" altLang="en-US" dirty="0" smtClean="0">
                <a:solidFill>
                  <a:srgbClr val="F60A20"/>
                </a:solidFill>
              </a:rPr>
              <a:t>osadašnja rangiranja i reakcije</a:t>
            </a:r>
            <a:endParaRPr lang="en-GB" altLang="en-US" dirty="0" smtClean="0">
              <a:solidFill>
                <a:srgbClr val="F60A2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500134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sr-Latn-CS" altLang="en-US" sz="1800" b="1" dirty="0" smtClean="0">
                <a:solidFill>
                  <a:srgbClr val="333399"/>
                </a:solidFill>
              </a:rPr>
              <a:t>Podaci iz </a:t>
            </a:r>
            <a:r>
              <a:rPr lang="sr-Latn-CS" altLang="en-US" sz="1800" b="1" dirty="0" smtClean="0">
                <a:solidFill>
                  <a:srgbClr val="FF0000"/>
                </a:solidFill>
              </a:rPr>
              <a:t>2000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-te: suočavanje sa katastrofalnom slikom o Srbiji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sr-Latn-CS" altLang="en-US" sz="1800" b="1" dirty="0" smtClean="0">
                <a:solidFill>
                  <a:srgbClr val="FF0000"/>
                </a:solidFill>
              </a:rPr>
              <a:t>2003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: Očekivan veći pomak na listi, ali se percepcija sporo menja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sr-Latn-CS" altLang="en-US" sz="1800" b="1" dirty="0" smtClean="0">
                <a:solidFill>
                  <a:srgbClr val="FF0000"/>
                </a:solidFill>
              </a:rPr>
              <a:t>2004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: Napravljen novi pomak – približavanje realnom stanju stvari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sr-Latn-CS" altLang="en-US" sz="1800" b="1" dirty="0" smtClean="0">
                <a:solidFill>
                  <a:srgbClr val="FF0000"/>
                </a:solidFill>
              </a:rPr>
              <a:t>2005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,</a:t>
            </a:r>
            <a:r>
              <a:rPr lang="sr-Latn-CS" altLang="en-US" sz="1800" b="1" dirty="0" smtClean="0">
                <a:solidFill>
                  <a:srgbClr val="FF0000"/>
                </a:solidFill>
              </a:rPr>
              <a:t> 2006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hr-HR" altLang="en-US" sz="1800" b="1" dirty="0" smtClean="0">
                <a:solidFill>
                  <a:srgbClr val="FF0000"/>
                </a:solidFill>
              </a:rPr>
              <a:t>i 2007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: Zadržan minimalan trend rasta – nema radikalnih promena koje bi dovele do brze promene percepcije korupcije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altLang="en-US" sz="1800" b="1" dirty="0" smtClean="0">
                <a:solidFill>
                  <a:srgbClr val="FF0000"/>
                </a:solidFill>
              </a:rPr>
              <a:t>2008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: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S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tagnacija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 – prvi put nema ni minimalnog napretka, druge zemlje nas sustižu ili prestižu</a:t>
            </a:r>
            <a:endParaRPr lang="en-US" altLang="en-US" sz="1800" b="1" dirty="0" smtClean="0">
              <a:solidFill>
                <a:srgbClr val="333399"/>
              </a:solidFill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altLang="en-US" sz="1800" b="1" dirty="0" smtClean="0">
                <a:solidFill>
                  <a:srgbClr val="FF0000"/>
                </a:solidFill>
              </a:rPr>
              <a:t>2009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:</a:t>
            </a:r>
            <a:r>
              <a:rPr lang="sr-Latn-CS" altLang="en-US" sz="1800" b="1" i="1" dirty="0" smtClean="0">
                <a:solidFill>
                  <a:srgbClr val="333399"/>
                </a:solidFill>
              </a:rPr>
              <a:t> 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Simboličan napredak</a:t>
            </a:r>
            <a:endParaRPr lang="en-US" altLang="en-US" sz="1800" b="1" dirty="0" smtClean="0">
              <a:solidFill>
                <a:srgbClr val="333399"/>
              </a:solidFill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altLang="en-US" sz="1800" b="1" dirty="0" smtClean="0">
                <a:solidFill>
                  <a:srgbClr val="FF0000"/>
                </a:solidFill>
              </a:rPr>
              <a:t>2010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: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Stagnacija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i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očekivanj</a:t>
            </a:r>
            <a:r>
              <a:rPr lang="sr-Latn-RS" altLang="en-US" sz="1800" b="1" dirty="0" smtClean="0">
                <a:solidFill>
                  <a:srgbClr val="333399"/>
                </a:solidFill>
              </a:rPr>
              <a:t>a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da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će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unapređenje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zakonskog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okvira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doneti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napredak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u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budućnosti</a:t>
            </a:r>
            <a:endParaRPr lang="sr-Latn-CS" altLang="en-US" sz="1800" b="1" dirty="0" smtClean="0">
              <a:solidFill>
                <a:srgbClr val="333399"/>
              </a:solidFill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sr-Latn-CS" altLang="en-US" sz="1800" b="1" dirty="0" smtClean="0">
                <a:solidFill>
                  <a:srgbClr val="FF0000"/>
                </a:solidFill>
              </a:rPr>
              <a:t>2011</a:t>
            </a:r>
            <a:r>
              <a:rPr lang="sr-Latn-CS" altLang="en-US" sz="1800" b="1" dirty="0" smtClean="0">
                <a:solidFill>
                  <a:srgbClr val="333399"/>
                </a:solidFill>
              </a:rPr>
              <a:t>: Pad skora i nazadovanje na listi – u skladu sa utiskom domaćih ispitanika o odsustvu napretka</a:t>
            </a:r>
            <a:endParaRPr lang="en-US" altLang="en-US" sz="1800" b="1" dirty="0" smtClean="0">
              <a:solidFill>
                <a:srgbClr val="333399"/>
              </a:solidFill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altLang="en-US" sz="1800" b="1" dirty="0" smtClean="0">
                <a:solidFill>
                  <a:srgbClr val="FF0000"/>
                </a:solidFill>
              </a:rPr>
              <a:t>2012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: </a:t>
            </a:r>
            <a:r>
              <a:rPr lang="sr-Latn-RS" altLang="en-US" sz="1800" b="1" dirty="0" smtClean="0">
                <a:solidFill>
                  <a:srgbClr val="333399"/>
                </a:solidFill>
              </a:rPr>
              <a:t>I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ste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ocene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kao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i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prethodne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333399"/>
                </a:solidFill>
              </a:rPr>
              <a:t>godine</a:t>
            </a:r>
            <a:r>
              <a:rPr lang="en-US" altLang="en-US" sz="1800" b="1" dirty="0" smtClean="0">
                <a:solidFill>
                  <a:srgbClr val="333399"/>
                </a:solidFill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altLang="en-US" sz="1800" b="1" dirty="0" smtClean="0">
                <a:solidFill>
                  <a:srgbClr val="FF0000"/>
                </a:solidFill>
              </a:rPr>
              <a:t>2013: </a:t>
            </a:r>
            <a:r>
              <a:rPr lang="sr-Latn-RS" altLang="en-US" sz="1800" b="1" dirty="0" smtClean="0">
                <a:solidFill>
                  <a:srgbClr val="333399"/>
                </a:solidFill>
              </a:rPr>
              <a:t>Blagi napredak, očekivanja da se taj trend nastavi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sr-Latn-RS" altLang="en-US" sz="1800" b="1" dirty="0" smtClean="0">
                <a:solidFill>
                  <a:srgbClr val="FF0000"/>
                </a:solidFill>
              </a:rPr>
              <a:t>2014: </a:t>
            </a:r>
            <a:r>
              <a:rPr lang="sr-Latn-RS" altLang="en-US" sz="1800" b="1" dirty="0" smtClean="0">
                <a:solidFill>
                  <a:srgbClr val="333399"/>
                </a:solidFill>
              </a:rPr>
              <a:t>Blago nazadovanje, pokazatelj da nema dovoljnih promena</a:t>
            </a:r>
            <a:endParaRPr lang="sr-Latn-RS" altLang="en-US" sz="1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sr-Latn-CS" altLang="en-US" sz="1800" b="1" dirty="0" smtClean="0">
              <a:solidFill>
                <a:srgbClr val="333399"/>
              </a:solidFill>
            </a:endParaRPr>
          </a:p>
          <a:p>
            <a:pPr algn="just"/>
            <a:endParaRPr lang="en-US" altLang="en-US" sz="2000" dirty="0" smtClean="0"/>
          </a:p>
          <a:p>
            <a:pPr algn="just"/>
            <a:endParaRPr lang="sr-Latn-CS" alt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mtClean="0">
                <a:solidFill>
                  <a:srgbClr val="F60A20"/>
                </a:solidFill>
              </a:rPr>
              <a:t>Rezultati CPI i Srbija 20</a:t>
            </a:r>
            <a:r>
              <a:rPr lang="en-US" altLang="en-US" smtClean="0">
                <a:solidFill>
                  <a:srgbClr val="F60A20"/>
                </a:solidFill>
              </a:rPr>
              <a:t>1</a:t>
            </a:r>
            <a:r>
              <a:rPr lang="sr-Latn-RS" altLang="en-US" smtClean="0">
                <a:solidFill>
                  <a:srgbClr val="F60A20"/>
                </a:solidFill>
              </a:rPr>
              <a:t>4</a:t>
            </a:r>
            <a:endParaRPr lang="en-GB" altLang="en-US" smtClean="0">
              <a:solidFill>
                <a:srgbClr val="F60A2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r-Latn-CS" altLang="en-US" sz="1800" dirty="0" smtClean="0"/>
              <a:t>Zemlje mogu </a:t>
            </a:r>
            <a:r>
              <a:rPr lang="sr-Latn-CS" altLang="en-US" sz="1800" b="1" dirty="0" smtClean="0"/>
              <a:t>da ignorišu rezultate CPI samo na svoju štetu</a:t>
            </a:r>
            <a:r>
              <a:rPr lang="sr-Latn-CS" altLang="en-US" sz="1800" dirty="0" smtClean="0"/>
              <a:t> – čak i ako ne odražava u potpunosti realno stanje stvari, </a:t>
            </a:r>
            <a:r>
              <a:rPr lang="sr-Latn-CS" altLang="en-US" sz="1800" b="1" dirty="0" smtClean="0"/>
              <a:t>CPI je dobar pokazatelj onoga šta drugi misle o nama</a:t>
            </a:r>
          </a:p>
          <a:p>
            <a:pPr algn="just"/>
            <a:r>
              <a:rPr lang="sr-Latn-CS" altLang="en-US" sz="1800" b="1" dirty="0" smtClean="0"/>
              <a:t>Srbija se i dalje smatra zemljom u kojoj je nivo korupcije visok</a:t>
            </a:r>
            <a:r>
              <a:rPr lang="sr-Latn-CS" altLang="en-US" sz="1800" dirty="0" smtClean="0"/>
              <a:t>, promene su slične onima u regionu. </a:t>
            </a:r>
          </a:p>
          <a:p>
            <a:pPr algn="just"/>
            <a:r>
              <a:rPr lang="sr-Latn-CS" altLang="en-US" sz="1800" b="1" dirty="0" smtClean="0"/>
              <a:t>Utisak o visokoj raširenosti korupcije imaju i građani Srbije</a:t>
            </a:r>
            <a:r>
              <a:rPr lang="sr-Latn-CS" altLang="en-US" sz="1800" dirty="0" smtClean="0"/>
              <a:t>, što proizlazi iz rezultata istraživanja koja se vrše na nacionalnom uzorku (npr. Globalni barometar korupcije).</a:t>
            </a:r>
          </a:p>
          <a:p>
            <a:pPr algn="just"/>
            <a:r>
              <a:rPr lang="sr-Latn-CS" altLang="en-US" sz="1800" b="1" dirty="0" smtClean="0"/>
              <a:t>Napredak je opažen u jednom od sedam izvora koji su korišćeni za izradu CPI, u dva su se rezultati pogoršali</a:t>
            </a:r>
            <a:r>
              <a:rPr lang="sr-Latn-CS" altLang="en-US" sz="1800" dirty="0" smtClean="0"/>
              <a:t>, u većini slučajeva se situacija nije promenila (ili su izvori isti kao prethodne godine)</a:t>
            </a:r>
          </a:p>
          <a:p>
            <a:pPr algn="just">
              <a:buFontTx/>
              <a:buNone/>
            </a:pPr>
            <a:endParaRPr lang="sr-Latn-CS" alt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mtClean="0">
                <a:solidFill>
                  <a:srgbClr val="F60A20"/>
                </a:solidFill>
              </a:rPr>
              <a:t>Teme za razmišljanje</a:t>
            </a:r>
            <a:endParaRPr lang="en-US" altLang="en-US" smtClean="0">
              <a:solidFill>
                <a:srgbClr val="F60A2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700"/>
              </a:spcAft>
            </a:pPr>
            <a:r>
              <a:rPr lang="sr-Latn-CS" altLang="en-US" sz="1800" b="1" dirty="0" smtClean="0"/>
              <a:t>Koji je odnos percepcije korupcije i njenog stvarnog nivoa?</a:t>
            </a:r>
            <a:r>
              <a:rPr lang="sr-Latn-CS" altLang="en-US" sz="1800" dirty="0" smtClean="0"/>
              <a:t> Kada se o korupciji mnogo govori to</a:t>
            </a:r>
            <a:r>
              <a:rPr lang="en-US" altLang="en-US" sz="1800" dirty="0" smtClean="0"/>
              <a:t> </a:t>
            </a:r>
            <a:r>
              <a:rPr lang="sr-Latn-RS" altLang="en-US" sz="1800" dirty="0" smtClean="0"/>
              <a:t>može da dovede do porasta </a:t>
            </a:r>
            <a:r>
              <a:rPr lang="en-US" altLang="en-US" sz="1800" dirty="0" err="1" smtClean="0"/>
              <a:t>percepcije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korupcije</a:t>
            </a:r>
            <a:r>
              <a:rPr lang="sr-Latn-RS" altLang="en-US" sz="1800" dirty="0" smtClean="0"/>
              <a:t>, naročito kada nije praćeno neselektivnim i sistemskim merama za otklanjanje uzroka korupcije i rešavanje otvorenih afera</a:t>
            </a:r>
            <a:r>
              <a:rPr lang="en-US" altLang="en-US" sz="1800" dirty="0" smtClean="0"/>
              <a:t>.</a:t>
            </a:r>
            <a:r>
              <a:rPr lang="sr-Latn-RS" altLang="en-US" sz="1800" dirty="0" smtClean="0"/>
              <a:t> S druge strane, kada je priča o korupciji praćena konkretnim akcijama to može da na duži rok da utiče i na smanjivanje percepcije korupcije.</a:t>
            </a:r>
            <a:endParaRPr lang="en-US" altLang="en-US" sz="1800" dirty="0" smtClean="0"/>
          </a:p>
          <a:p>
            <a:pPr algn="just">
              <a:spcAft>
                <a:spcPts val="700"/>
              </a:spcAft>
            </a:pPr>
            <a:r>
              <a:rPr lang="en-US" altLang="en-US" sz="1800" b="1" dirty="0" smtClean="0"/>
              <a:t>Da li je </a:t>
            </a:r>
            <a:r>
              <a:rPr lang="en-US" altLang="en-US" sz="1800" b="1" dirty="0" err="1" smtClean="0"/>
              <a:t>moguće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uticati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na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smanjenje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percepcije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korupcije</a:t>
            </a:r>
            <a:r>
              <a:rPr lang="sr-Latn-RS" altLang="en-US" sz="1800" b="1" dirty="0" smtClean="0"/>
              <a:t>? </a:t>
            </a:r>
            <a:r>
              <a:rPr lang="sr-Latn-RS" altLang="en-US" sz="1800" dirty="0" smtClean="0"/>
              <a:t>Svakako da jeste u određenoj meri, kroz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izolovan</a:t>
            </a:r>
            <a:r>
              <a:rPr lang="sr-Latn-RS" altLang="en-US" sz="1800" dirty="0" smtClean="0"/>
              <a:t>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antikorupcijsk</a:t>
            </a:r>
            <a:r>
              <a:rPr lang="sr-Latn-RS" altLang="en-US" sz="1800" dirty="0" smtClean="0"/>
              <a:t>e</a:t>
            </a:r>
            <a:r>
              <a:rPr lang="en-US" altLang="en-US" sz="1800" dirty="0" smtClean="0"/>
              <a:t> me</a:t>
            </a:r>
            <a:r>
              <a:rPr lang="sr-Latn-RS" altLang="en-US" sz="1800" dirty="0" smtClean="0"/>
              <a:t>re i kampanje i njihovu dobru medijsku promociju.</a:t>
            </a:r>
            <a:r>
              <a:rPr lang="en-US" altLang="en-US" sz="1800" dirty="0" smtClean="0"/>
              <a:t> </a:t>
            </a:r>
            <a:r>
              <a:rPr lang="sr-Latn-RS" altLang="en-US" sz="1800" dirty="0" smtClean="0"/>
              <a:t>Međutim, takve mere imaju ograničen domet na ovakva istraživanja</a:t>
            </a:r>
            <a:r>
              <a:rPr lang="en-US" altLang="en-US" sz="1800" dirty="0" smtClean="0"/>
              <a:t>. </a:t>
            </a:r>
            <a:r>
              <a:rPr lang="en-US" altLang="en-US" sz="1800" dirty="0" err="1" smtClean="0"/>
              <a:t>Osim</a:t>
            </a:r>
            <a:r>
              <a:rPr lang="en-US" altLang="en-US" sz="1800" dirty="0" smtClean="0"/>
              <a:t> toga, </a:t>
            </a:r>
            <a:r>
              <a:rPr lang="en-US" altLang="en-US" sz="1800" b="1" dirty="0" err="1" smtClean="0"/>
              <a:t>prioritet</a:t>
            </a:r>
            <a:r>
              <a:rPr lang="en-US" altLang="en-US" sz="1800" b="1" dirty="0" smtClean="0"/>
              <a:t> </a:t>
            </a:r>
            <a:r>
              <a:rPr lang="sr-Latn-RS" altLang="en-US" sz="1800" b="1" dirty="0" smtClean="0"/>
              <a:t>državnim organima </a:t>
            </a:r>
            <a:r>
              <a:rPr lang="en-US" altLang="en-US" sz="1800" b="1" dirty="0" err="1" smtClean="0"/>
              <a:t>treba</a:t>
            </a:r>
            <a:r>
              <a:rPr lang="en-US" altLang="en-US" sz="1800" b="1" dirty="0" smtClean="0"/>
              <a:t> da </a:t>
            </a:r>
            <a:r>
              <a:rPr lang="en-US" altLang="en-US" sz="1800" b="1" dirty="0" err="1" smtClean="0"/>
              <a:t>bude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sprečavanje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otkrivanje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i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kažnjavanje</a:t>
            </a:r>
            <a:r>
              <a:rPr lang="sr-Latn-RS" altLang="en-US" sz="1800" b="1" dirty="0" smtClean="0"/>
              <a:t> postojeće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korupcije</a:t>
            </a:r>
            <a:r>
              <a:rPr lang="en-US" altLang="en-US" sz="1800" b="1" dirty="0" smtClean="0"/>
              <a:t>, a ne </a:t>
            </a:r>
            <a:r>
              <a:rPr lang="en-US" altLang="en-US" sz="1800" b="1" dirty="0" err="1" smtClean="0"/>
              <a:t>promena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utiska</a:t>
            </a:r>
            <a:r>
              <a:rPr lang="en-US" altLang="en-US" sz="1800" b="1" dirty="0" smtClean="0"/>
              <a:t> o </a:t>
            </a:r>
            <a:r>
              <a:rPr lang="en-US" altLang="en-US" sz="1800" b="1" dirty="0" err="1" smtClean="0"/>
              <a:t>nj</a:t>
            </a:r>
            <a:r>
              <a:rPr lang="sr-Latn-RS" altLang="en-US" sz="1800" b="1" dirty="0" err="1" smtClean="0"/>
              <a:t>enoj</a:t>
            </a:r>
            <a:r>
              <a:rPr lang="sr-Latn-RS" altLang="en-US" sz="1800" b="1" dirty="0" smtClean="0"/>
              <a:t> rasprostranjenosti</a:t>
            </a:r>
            <a:r>
              <a:rPr lang="sr-Latn-RS" altLang="en-US" sz="1800" dirty="0" smtClean="0"/>
              <a:t>. </a:t>
            </a:r>
            <a:endParaRPr lang="en-US" altLang="en-US" sz="18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762000"/>
          </a:xfrm>
        </p:spPr>
        <p:txBody>
          <a:bodyPr/>
          <a:lstStyle/>
          <a:p>
            <a:r>
              <a:rPr lang="sr-Latn-RS" altLang="en-US" dirty="0" smtClean="0">
                <a:solidFill>
                  <a:srgbClr val="F60A20"/>
                </a:solidFill>
              </a:rPr>
              <a:t>P</a:t>
            </a:r>
            <a:r>
              <a:rPr lang="en-US" altLang="en-US" dirty="0" err="1" smtClean="0">
                <a:solidFill>
                  <a:srgbClr val="F60A20"/>
                </a:solidFill>
              </a:rPr>
              <a:t>roblemi</a:t>
            </a:r>
            <a:r>
              <a:rPr lang="en-US" altLang="en-US" dirty="0" smtClean="0">
                <a:solidFill>
                  <a:srgbClr val="F60A20"/>
                </a:solidFill>
              </a:rPr>
              <a:t> </a:t>
            </a:r>
            <a:r>
              <a:rPr lang="sr-Latn-RS" altLang="en-US" dirty="0" smtClean="0">
                <a:solidFill>
                  <a:srgbClr val="F60A20"/>
                </a:solidFill>
              </a:rPr>
              <a:t>za borbu protiv korupcije</a:t>
            </a:r>
            <a:endParaRPr lang="en-US" altLang="en-US" dirty="0" smtClean="0">
              <a:solidFill>
                <a:srgbClr val="F60A2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772400" cy="495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600" b="1" dirty="0" err="1"/>
              <a:t>Kršenje</a:t>
            </a:r>
            <a:r>
              <a:rPr lang="en-US" altLang="en-US" sz="1600" b="1" dirty="0"/>
              <a:t> </a:t>
            </a:r>
            <a:r>
              <a:rPr lang="sr-Latn-RS" altLang="en-US" sz="1600" b="1" dirty="0"/>
              <a:t>preventivnih</a:t>
            </a:r>
            <a:r>
              <a:rPr lang="en-US" altLang="en-US" sz="1600" b="1" dirty="0"/>
              <a:t> antikorupcijskih </a:t>
            </a:r>
            <a:r>
              <a:rPr lang="en-US" altLang="en-US" sz="1600" b="1" dirty="0" err="1"/>
              <a:t>zakona</a:t>
            </a:r>
            <a:r>
              <a:rPr lang="sr-Latn-RS" altLang="en-US" sz="1600" dirty="0"/>
              <a:t>, kao plod </a:t>
            </a:r>
            <a:r>
              <a:rPr lang="sr-Latn-RS" altLang="en-US" sz="1600" dirty="0" smtClean="0"/>
              <a:t>odsustva </a:t>
            </a:r>
            <a:r>
              <a:rPr lang="sr-Latn-RS" altLang="en-US" sz="1600" dirty="0"/>
              <a:t>„političke volje“ (pristup informacijama, javna preduzeća)</a:t>
            </a:r>
            <a:endParaRPr lang="en-US" altLang="en-US" sz="1600" dirty="0"/>
          </a:p>
          <a:p>
            <a:pPr>
              <a:lnSpc>
                <a:spcPct val="100000"/>
              </a:lnSpc>
            </a:pPr>
            <a:r>
              <a:rPr lang="en-US" altLang="en-US" sz="1600" b="1" dirty="0" err="1"/>
              <a:t>Nedovoljni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kapaciteti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organa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koji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vrše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nadzor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kontrolu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nad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primenom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zakona</a:t>
            </a:r>
            <a:r>
              <a:rPr lang="en-US" altLang="en-US" sz="1600" dirty="0"/>
              <a:t>; </a:t>
            </a:r>
            <a:r>
              <a:rPr lang="en-US" altLang="en-US" sz="1600" dirty="0" err="1"/>
              <a:t>diskreciona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ovlašćenja</a:t>
            </a:r>
            <a:r>
              <a:rPr lang="en-US" altLang="en-US" sz="1600" dirty="0"/>
              <a:t> u </a:t>
            </a:r>
            <a:r>
              <a:rPr lang="en-US" altLang="en-US" sz="1600" dirty="0" err="1"/>
              <a:t>određivanju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predmeta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provere</a:t>
            </a:r>
            <a:r>
              <a:rPr lang="en-US" altLang="en-US" sz="1600" dirty="0"/>
              <a:t> </a:t>
            </a:r>
          </a:p>
          <a:p>
            <a:pPr>
              <a:lnSpc>
                <a:spcPct val="100000"/>
              </a:lnSpc>
            </a:pPr>
            <a:r>
              <a:rPr lang="sr-Latn-RS" altLang="en-US" sz="1600" b="1" dirty="0" smtClean="0"/>
              <a:t>Nepotpun pravni okvir</a:t>
            </a:r>
            <a:r>
              <a:rPr lang="sr-Latn-RS" altLang="en-US" sz="1600" dirty="0" smtClean="0"/>
              <a:t> (potrebno: potrebne izmene i dopune mnogih zakona i snažnije ustavne garancije);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narušavanje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pravne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sigurnosti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usvajanjem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kontradiktornih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ili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nejasnih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odredaba</a:t>
            </a:r>
            <a:r>
              <a:rPr lang="sr-Latn-RS" altLang="en-US" sz="1600" dirty="0" smtClean="0"/>
              <a:t> u propisima</a:t>
            </a:r>
          </a:p>
          <a:p>
            <a:pPr>
              <a:lnSpc>
                <a:spcPct val="100000"/>
              </a:lnSpc>
            </a:pPr>
            <a:r>
              <a:rPr lang="en-US" altLang="en-US" sz="1600" b="1" dirty="0" err="1" smtClean="0"/>
              <a:t>Nema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učenja</a:t>
            </a:r>
            <a:r>
              <a:rPr lang="en-US" altLang="en-US" sz="1600" b="1" dirty="0" smtClean="0"/>
              <a:t> </a:t>
            </a:r>
            <a:r>
              <a:rPr lang="en-US" altLang="en-US" sz="1600" dirty="0" err="1" smtClean="0"/>
              <a:t>na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osnovu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otkrivenih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slučajeva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korupcije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otkrivenih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obrazaca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koruptivnog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ponašanja</a:t>
            </a:r>
            <a:r>
              <a:rPr lang="en-US" altLang="en-US" sz="1600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altLang="en-US" sz="1600" b="1" dirty="0" err="1" smtClean="0"/>
              <a:t>Vaninstitucionalna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moć</a:t>
            </a:r>
            <a:r>
              <a:rPr lang="en-US" altLang="en-US" sz="1600" b="1" dirty="0" smtClean="0"/>
              <a:t> </a:t>
            </a:r>
            <a:r>
              <a:rPr lang="en-US" altLang="en-US" sz="1600" dirty="0" err="1" smtClean="0"/>
              <a:t>političkih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stranaka</a:t>
            </a:r>
            <a:r>
              <a:rPr lang="en-US" altLang="en-US" sz="1600" dirty="0" smtClean="0"/>
              <a:t> </a:t>
            </a:r>
            <a:r>
              <a:rPr lang="sr-Latn-RS" altLang="en-US" sz="1600" dirty="0" smtClean="0"/>
              <a:t>i pojedinaca, </a:t>
            </a:r>
            <a:r>
              <a:rPr lang="en-US" altLang="en-US" sz="1600" dirty="0" err="1" smtClean="0"/>
              <a:t>koj</a:t>
            </a:r>
            <a:r>
              <a:rPr lang="sr-Latn-RS" altLang="en-US" sz="1600" dirty="0" smtClean="0"/>
              <a:t>a </a:t>
            </a:r>
            <a:r>
              <a:rPr lang="en-US" altLang="en-US" sz="1600" dirty="0" smtClean="0"/>
              <a:t>se </a:t>
            </a:r>
            <a:r>
              <a:rPr lang="en-US" altLang="en-US" sz="1600" dirty="0" err="1" smtClean="0"/>
              <a:t>odražava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na</a:t>
            </a:r>
            <a:r>
              <a:rPr lang="en-US" altLang="en-US" sz="1600" dirty="0" smtClean="0"/>
              <a:t> rad </a:t>
            </a:r>
            <a:r>
              <a:rPr lang="en-US" altLang="en-US" sz="1600" dirty="0" err="1" smtClean="0"/>
              <a:t>čitavog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javnog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sektora</a:t>
            </a:r>
            <a:r>
              <a:rPr lang="en-US" altLang="en-US" sz="1600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altLang="en-US" sz="1600" b="1" dirty="0" err="1" smtClean="0"/>
              <a:t>Nedovoljno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transparentan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proces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donošenja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odluka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nemogućnost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građana</a:t>
            </a:r>
            <a:r>
              <a:rPr lang="en-US" altLang="en-US" sz="1600" dirty="0" smtClean="0"/>
              <a:t> da </a:t>
            </a:r>
            <a:r>
              <a:rPr lang="en-US" altLang="en-US" sz="1600" dirty="0" err="1" smtClean="0"/>
              <a:t>utiču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na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njihov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sadržaj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neuređeno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lobiranje</a:t>
            </a:r>
            <a:endParaRPr lang="en-US" altLang="en-US" sz="1600" dirty="0" smtClean="0"/>
          </a:p>
          <a:p>
            <a:pPr>
              <a:lnSpc>
                <a:spcPct val="100000"/>
              </a:lnSpc>
            </a:pPr>
            <a:r>
              <a:rPr lang="en-US" altLang="en-US" sz="1600" b="1" dirty="0" err="1" smtClean="0"/>
              <a:t>Nepotrebne</a:t>
            </a:r>
            <a:r>
              <a:rPr lang="en-US" altLang="en-US" sz="1600" b="1" dirty="0" smtClean="0"/>
              <a:t> procedure </a:t>
            </a:r>
            <a:r>
              <a:rPr lang="en-US" altLang="en-US" sz="1600" b="1" dirty="0" err="1" smtClean="0"/>
              <a:t>i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državne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intervencije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koje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povećavaju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broj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situacija</a:t>
            </a:r>
            <a:r>
              <a:rPr lang="en-US" altLang="en-US" sz="1600" dirty="0" smtClean="0"/>
              <a:t> u </a:t>
            </a:r>
            <a:r>
              <a:rPr lang="en-US" altLang="en-US" sz="1600" dirty="0" err="1" smtClean="0"/>
              <a:t>kojima</a:t>
            </a:r>
            <a:r>
              <a:rPr lang="en-US" altLang="en-US" sz="1600" dirty="0" smtClean="0"/>
              <a:t> do </a:t>
            </a:r>
            <a:r>
              <a:rPr lang="en-US" altLang="en-US" sz="1600" dirty="0" err="1" smtClean="0"/>
              <a:t>korupcije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može</a:t>
            </a:r>
            <a:r>
              <a:rPr lang="en-US" altLang="en-US" sz="1600" dirty="0" smtClean="0"/>
              <a:t> da </a:t>
            </a:r>
            <a:r>
              <a:rPr lang="en-US" altLang="en-US" sz="1600" dirty="0" err="1" smtClean="0"/>
              <a:t>dođe</a:t>
            </a:r>
            <a:endParaRPr lang="en-US" altLang="en-US" sz="1600" dirty="0" smtClean="0"/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600" dirty="0" smtClean="0"/>
              <a:t>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762000"/>
          </a:xfrm>
        </p:spPr>
        <p:txBody>
          <a:bodyPr/>
          <a:lstStyle/>
          <a:p>
            <a:r>
              <a:rPr lang="sr-Latn-BA" dirty="0" smtClean="0"/>
              <a:t>Nedovoljno iskorišćene šanse za borbu protiv korupcije</a:t>
            </a:r>
            <a:endParaRPr lang="sr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sr-Latn-BA" sz="1800" b="1" dirty="0" smtClean="0"/>
              <a:t>Evropska perspektiva</a:t>
            </a:r>
            <a:r>
              <a:rPr lang="sr-Latn-BA" sz="1800" dirty="0" smtClean="0"/>
              <a:t> i rešenost EU da se napredak u okviru poglavlja 23 prati sve vreme pregovora; zainteresovanost međunarodnih organizacija nije dobro iskorišćena – nedovoljno kvalitetan nacrt AP za poglavlje 23, težnja za dobijanjem „pozitivnih mišljenja“ umesto da se rešavaju problemi koji postoje već godinama, korišćenje mišljenja o „usaglašenosti“ radi odbijanja domaćih predloga …</a:t>
            </a:r>
          </a:p>
          <a:p>
            <a:pPr algn="just">
              <a:lnSpc>
                <a:spcPct val="100000"/>
              </a:lnSpc>
            </a:pPr>
            <a:r>
              <a:rPr lang="sr-Latn-BA" sz="1800" b="1" dirty="0" smtClean="0"/>
              <a:t>Koncentrisana politička moć </a:t>
            </a:r>
            <a:r>
              <a:rPr lang="sr-Latn-BA" sz="1800" dirty="0" smtClean="0"/>
              <a:t>– posle dužeg vremena situacija u kojoj je vlast stabilna toliko da može da sprovodi reforme, nema značajnog „</a:t>
            </a:r>
            <a:r>
              <a:rPr lang="sr-Latn-BA" sz="1800" dirty="0" err="1" smtClean="0"/>
              <a:t>ucenjivačkog</a:t>
            </a:r>
            <a:r>
              <a:rPr lang="sr-Latn-BA" sz="1800" dirty="0" smtClean="0"/>
              <a:t> kapaciteta“ koalicionih partnera (manje šanse da korupcionaši nađu zaštitu unutar vlasti). Šansa da se ta moć iskoristi za uspostavljanje sistema pune institucionalne borbe protiv korupcije još uvek neiskorišćena.</a:t>
            </a:r>
          </a:p>
          <a:p>
            <a:pPr algn="just">
              <a:lnSpc>
                <a:spcPct val="100000"/>
              </a:lnSpc>
            </a:pPr>
            <a:r>
              <a:rPr lang="sr-Latn-BA" sz="1800" b="1" dirty="0" smtClean="0"/>
              <a:t>Podrška građana –</a:t>
            </a:r>
            <a:r>
              <a:rPr lang="sr-Latn-BA" sz="1800" dirty="0"/>
              <a:t> </a:t>
            </a:r>
            <a:r>
              <a:rPr lang="sr-Latn-BA" sz="1800" dirty="0" smtClean="0"/>
              <a:t>osim načelne podrške građani pokazali spremnost da i politički nagrade ono što im je predstavljeno kao borba protiv korupcije; očekivanja građana su bitno podignuta ali još nisu zadovoljena</a:t>
            </a:r>
            <a:endParaRPr lang="sr-Latn-BA" sz="1800" b="1" dirty="0"/>
          </a:p>
        </p:txBody>
      </p:sp>
    </p:spTree>
    <p:extLst>
      <p:ext uri="{BB962C8B-B14F-4D97-AF65-F5344CB8AC3E}">
        <p14:creationId xmlns:p14="http://schemas.microsoft.com/office/powerpoint/2010/main" val="773309456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648072"/>
          </a:xfrm>
        </p:spPr>
        <p:txBody>
          <a:bodyPr/>
          <a:lstStyle/>
          <a:p>
            <a:r>
              <a:rPr lang="sr-Latn-RS" altLang="en-US" dirty="0" err="1" smtClean="0">
                <a:solidFill>
                  <a:srgbClr val="F60A20"/>
                </a:solidFill>
              </a:rPr>
              <a:t>Antikorupcijska</a:t>
            </a:r>
            <a:r>
              <a:rPr lang="sr-Latn-RS" altLang="en-US" dirty="0" smtClean="0">
                <a:solidFill>
                  <a:srgbClr val="F60A20"/>
                </a:solidFill>
              </a:rPr>
              <a:t> strategija</a:t>
            </a:r>
            <a:endParaRPr lang="en-US" altLang="en-US" dirty="0" smtClean="0">
              <a:solidFill>
                <a:srgbClr val="F60A2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000" dirty="0" err="1" smtClean="0"/>
              <a:t>Borba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protiv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korupcije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može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biti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uspešna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jedino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ako</a:t>
            </a:r>
            <a:r>
              <a:rPr lang="en-US" altLang="en-US" sz="2000" dirty="0" smtClean="0"/>
              <a:t> je </a:t>
            </a:r>
            <a:r>
              <a:rPr lang="en-US" altLang="en-US" sz="2000" dirty="0" err="1" smtClean="0"/>
              <a:t>organizovana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sistemski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način</a:t>
            </a:r>
            <a:r>
              <a:rPr lang="en-US" altLang="en-US" sz="2000" dirty="0" smtClean="0"/>
              <a:t>, </a:t>
            </a:r>
            <a:r>
              <a:rPr lang="sr-Latn-RS" altLang="en-US" sz="2000" dirty="0" smtClean="0"/>
              <a:t>ako se primenjuju </a:t>
            </a:r>
            <a:r>
              <a:rPr lang="en-US" altLang="en-US" sz="2000" dirty="0" err="1" smtClean="0"/>
              <a:t>načela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pravne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države</a:t>
            </a:r>
            <a:r>
              <a:rPr lang="en-US" altLang="en-US" sz="2000" dirty="0" smtClean="0"/>
              <a:t>, </a:t>
            </a:r>
            <a:r>
              <a:rPr lang="sr-Latn-RS" altLang="en-US" sz="2000" dirty="0" smtClean="0"/>
              <a:t>ako je </a:t>
            </a:r>
            <a:r>
              <a:rPr lang="en-US" altLang="en-US" sz="2000" dirty="0" smtClean="0"/>
              <a:t>rad </a:t>
            </a:r>
            <a:r>
              <a:rPr lang="sr-Latn-RS" altLang="en-US" sz="2000" dirty="0" smtClean="0"/>
              <a:t>i</a:t>
            </a:r>
            <a:r>
              <a:rPr lang="en-US" altLang="en-US" sz="2000" dirty="0" err="1" smtClean="0"/>
              <a:t>nstitucija</a:t>
            </a:r>
            <a:r>
              <a:rPr lang="en-US" altLang="en-US" sz="2000" dirty="0" smtClean="0"/>
              <a:t> </a:t>
            </a:r>
            <a:r>
              <a:rPr lang="sr-Latn-RS" altLang="en-US" sz="2000" dirty="0" smtClean="0"/>
              <a:t>koordiniran </a:t>
            </a:r>
            <a:r>
              <a:rPr lang="en-US" altLang="en-US" sz="2000" dirty="0" err="1" smtClean="0"/>
              <a:t>uz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striktno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poštovanje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njihovih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ustavnih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zakonskih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nadležnosti</a:t>
            </a:r>
            <a:r>
              <a:rPr lang="en-US" altLang="en-US" sz="2000" dirty="0" smtClean="0"/>
              <a:t>.  </a:t>
            </a:r>
            <a:endParaRPr lang="sr-Latn-RS" altLang="en-US" sz="2000" dirty="0" smtClean="0"/>
          </a:p>
          <a:p>
            <a:pPr algn="just"/>
            <a:r>
              <a:rPr lang="sr-Latn-RS" altLang="en-US" sz="2000" dirty="0" smtClean="0"/>
              <a:t>Nacionalna strategija za borbu protiv korupcije 2013 - 2018 i prateći Akcioni plan sadrže mnoga korisna rešenja, ali postavljeni ciljevi nisu dovoljno ambiciozni da bi doveli do korenitih promena, dok Strategija ne govori ništa o pojedinim veoma važnim pitanjima (odabir slučajeva kod ispitivanja krupnih afera, </a:t>
            </a:r>
            <a:r>
              <a:rPr lang="sr-Latn-RS" altLang="en-US" sz="2000" dirty="0" err="1" smtClean="0"/>
              <a:t>netransparentni</a:t>
            </a:r>
            <a:r>
              <a:rPr lang="sr-Latn-RS" altLang="en-US" sz="2000" dirty="0" smtClean="0"/>
              <a:t> sporazumi koji narušavaju pravila o nadmetanju za javne ugovore…); Sa primenom Strategije se kasni; AP za poglavlje 23 takođe odstupa od ovog akta. </a:t>
            </a:r>
            <a:endParaRPr lang="en-US" altLang="en-U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7772400" cy="674712"/>
          </a:xfrm>
        </p:spPr>
        <p:txBody>
          <a:bodyPr/>
          <a:lstStyle/>
          <a:p>
            <a:r>
              <a:rPr lang="pl-PL" smtClean="0">
                <a:solidFill>
                  <a:srgbClr val="EF0319"/>
                </a:solidFill>
              </a:rPr>
              <a:t>Indeks percepcije korupcije CPI 2014 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endParaRPr lang="en-US" smtClean="0"/>
          </a:p>
        </p:txBody>
      </p:sp>
      <p:sp>
        <p:nvSpPr>
          <p:cNvPr id="8" name="Rectangle 7"/>
          <p:cNvSpPr/>
          <p:nvPr/>
        </p:nvSpPr>
        <p:spPr>
          <a:xfrm>
            <a:off x="179512" y="1484784"/>
            <a:ext cx="8856984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sr-Latn-RS" b="1" smtClean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lvl="0" algn="ctr">
              <a:defRPr/>
            </a:pPr>
            <a:r>
              <a:rPr lang="sr-Latn-RS" b="1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Globalni </a:t>
            </a:r>
            <a:r>
              <a:rPr lang="en-U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(175 </a:t>
            </a:r>
            <a:r>
              <a:rPr lang="sr-Latn-R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država/teritorija</a:t>
            </a:r>
            <a:r>
              <a:rPr lang="en-U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) </a:t>
            </a:r>
          </a:p>
          <a:p>
            <a:pPr lvl="0" algn="ctr">
              <a:defRPr/>
            </a:pPr>
            <a:r>
              <a:rPr lang="sr-Latn-RS" b="1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agregatni Indeks </a:t>
            </a:r>
            <a:r>
              <a:rPr lang="en-U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(</a:t>
            </a:r>
            <a:r>
              <a:rPr lang="sr-Latn-R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do 1</a:t>
            </a:r>
            <a:r>
              <a:rPr lang="en-U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2</a:t>
            </a:r>
            <a:r>
              <a:rPr lang="sr-Latn-R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različitih izvora podataka</a:t>
            </a:r>
            <a:r>
              <a:rPr lang="en-U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)</a:t>
            </a:r>
          </a:p>
          <a:p>
            <a:pPr lvl="0" algn="ctr">
              <a:defRPr/>
            </a:pPr>
            <a:r>
              <a:rPr lang="en-US" b="1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r-Latn-RS" b="1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koji meri opažanje </a:t>
            </a:r>
            <a:r>
              <a:rPr lang="en-U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(</a:t>
            </a:r>
            <a:r>
              <a:rPr lang="sr-Latn-R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eksperata</a:t>
            </a:r>
            <a:r>
              <a:rPr lang="en-U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/</a:t>
            </a:r>
            <a:r>
              <a:rPr lang="sr-Latn-R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poslovnih ljudi</a:t>
            </a:r>
            <a:r>
              <a:rPr lang="en-U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)</a:t>
            </a:r>
            <a:r>
              <a:rPr lang="sr-Latn-R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r-Latn-RS" b="1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korupcije </a:t>
            </a:r>
            <a:r>
              <a:rPr lang="en-US" sz="26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(“</a:t>
            </a:r>
            <a:r>
              <a:rPr lang="en-US" sz="2600" b="1" err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zloupotreba</a:t>
            </a:r>
            <a:r>
              <a:rPr lang="en-US" sz="26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600" b="1" err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javnih</a:t>
            </a:r>
            <a:r>
              <a:rPr lang="en-US" sz="26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600" b="1" err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ovlašćenja</a:t>
            </a:r>
            <a:r>
              <a:rPr lang="en-US" sz="26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za </a:t>
            </a:r>
            <a:r>
              <a:rPr lang="en-US" sz="2600" b="1" err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privatnu</a:t>
            </a:r>
            <a:r>
              <a:rPr lang="en-US" sz="26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600" b="1" err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korist</a:t>
            </a:r>
            <a:r>
              <a:rPr lang="en-US" sz="26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”)</a:t>
            </a:r>
          </a:p>
          <a:p>
            <a:pPr lvl="0" algn="ctr">
              <a:defRPr/>
            </a:pPr>
            <a:r>
              <a:rPr lang="sr-Latn-RS" b="1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u javnom sektoru </a:t>
            </a:r>
            <a:r>
              <a:rPr lang="en-U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(</a:t>
            </a:r>
            <a:r>
              <a:rPr lang="sr-Latn-R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državni funkcioneri i javni službenici</a:t>
            </a:r>
            <a:r>
              <a:rPr lang="en-US" sz="2800" b="1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)</a:t>
            </a:r>
            <a:endParaRPr lang="en-GB" sz="2800" b="1">
              <a:solidFill>
                <a:srgbClr val="0070C0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285750" lvl="0" indent="-285750" eaLnBrk="0" hangingPunct="0">
              <a:lnSpc>
                <a:spcPts val="2700"/>
              </a:lnSpc>
              <a:spcAft>
                <a:spcPts val="1300"/>
              </a:spcAft>
              <a:buClr>
                <a:srgbClr val="000000"/>
              </a:buClr>
              <a:buFontTx/>
              <a:buChar char="•"/>
              <a:defRPr/>
            </a:pPr>
            <a:endParaRPr lang="en-US" sz="2400" kern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138864" cy="762000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F60A20"/>
                </a:solidFill>
              </a:rPr>
              <a:t>Prioriteti</a:t>
            </a:r>
            <a:r>
              <a:rPr lang="en-US" altLang="en-US" dirty="0" smtClean="0">
                <a:solidFill>
                  <a:srgbClr val="F60A20"/>
                </a:solidFill>
              </a:rPr>
              <a:t> </a:t>
            </a:r>
            <a:r>
              <a:rPr lang="en-US" altLang="en-US" dirty="0" err="1" smtClean="0">
                <a:solidFill>
                  <a:srgbClr val="F60A20"/>
                </a:solidFill>
              </a:rPr>
              <a:t>Srbije</a:t>
            </a:r>
            <a:r>
              <a:rPr lang="en-US" altLang="en-US" dirty="0" smtClean="0">
                <a:solidFill>
                  <a:srgbClr val="F60A20"/>
                </a:solidFill>
              </a:rPr>
              <a:t> za </a:t>
            </a:r>
            <a:r>
              <a:rPr lang="en-US" altLang="en-US" dirty="0" err="1" smtClean="0">
                <a:solidFill>
                  <a:srgbClr val="F60A20"/>
                </a:solidFill>
              </a:rPr>
              <a:t>borbu</a:t>
            </a:r>
            <a:r>
              <a:rPr lang="en-US" altLang="en-US" dirty="0" smtClean="0">
                <a:solidFill>
                  <a:srgbClr val="F60A20"/>
                </a:solidFill>
              </a:rPr>
              <a:t> </a:t>
            </a:r>
            <a:r>
              <a:rPr lang="en-US" altLang="en-US" dirty="0" err="1" smtClean="0">
                <a:solidFill>
                  <a:srgbClr val="F60A20"/>
                </a:solidFill>
              </a:rPr>
              <a:t>protiv</a:t>
            </a:r>
            <a:r>
              <a:rPr lang="en-US" altLang="en-US" dirty="0" smtClean="0">
                <a:solidFill>
                  <a:srgbClr val="F60A20"/>
                </a:solidFill>
              </a:rPr>
              <a:t> </a:t>
            </a:r>
            <a:r>
              <a:rPr lang="en-US" altLang="en-US" dirty="0" err="1" smtClean="0">
                <a:solidFill>
                  <a:srgbClr val="F60A20"/>
                </a:solidFill>
              </a:rPr>
              <a:t>korupcije</a:t>
            </a:r>
            <a:endParaRPr lang="en-US" altLang="en-US" dirty="0" smtClean="0">
              <a:solidFill>
                <a:srgbClr val="F60A2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dirty="0" smtClean="0"/>
              <a:t>Obezbeđenje </a:t>
            </a:r>
            <a:r>
              <a:rPr lang="sr-Latn-RS" sz="2000" b="1" dirty="0" smtClean="0"/>
              <a:t>veće javnosti rada državnih organa </a:t>
            </a:r>
            <a:r>
              <a:rPr lang="sr-Latn-RS" sz="2000" dirty="0" smtClean="0"/>
              <a:t>(uključujući i pravila o javnim raspravama i lobiranju, povećanju javnosti podataka o radu Vlade, javnih preduzeća i drugih institucija),</a:t>
            </a:r>
          </a:p>
          <a:p>
            <a:r>
              <a:rPr lang="sr-Latn-RS" sz="2000" b="1" dirty="0" smtClean="0"/>
              <a:t>Smanjenje regulatornih i finansijskih intervencija države</a:t>
            </a:r>
            <a:r>
              <a:rPr lang="sr-Latn-RS" sz="2000" dirty="0" smtClean="0"/>
              <a:t> (npr. dozvole, odobrenja, subvencije) koje stvaraju rizike za korupciju, naročito kada se sprovode bez prethodnih kriterijuma</a:t>
            </a:r>
          </a:p>
          <a:p>
            <a:r>
              <a:rPr lang="sr-Latn-RS" sz="2000" dirty="0" smtClean="0"/>
              <a:t>Temeljna </a:t>
            </a:r>
            <a:r>
              <a:rPr lang="sr-Latn-RS" sz="2000" b="1" dirty="0" smtClean="0"/>
              <a:t>reforma uređenja javnog sektora</a:t>
            </a:r>
          </a:p>
          <a:p>
            <a:r>
              <a:rPr lang="sr-Latn-RS" sz="2000" dirty="0" smtClean="0"/>
              <a:t>Poštovanje i jačanje </a:t>
            </a:r>
            <a:r>
              <a:rPr lang="sr-Latn-RS" sz="2000" b="1" dirty="0" smtClean="0"/>
              <a:t>uloge nezavisnih državnih organa</a:t>
            </a:r>
            <a:r>
              <a:rPr lang="sr-Latn-RS" sz="2000" dirty="0" smtClean="0"/>
              <a:t> i obezbeđenje primene njihovih odluka i preporuka</a:t>
            </a:r>
          </a:p>
          <a:p>
            <a:r>
              <a:rPr lang="sr-Latn-RS" sz="2000" dirty="0" smtClean="0"/>
              <a:t>Obezbeđivanje </a:t>
            </a:r>
            <a:r>
              <a:rPr lang="sr-Latn-RS" sz="2000" b="1" dirty="0" smtClean="0"/>
              <a:t>javnosti medijskog vlasništva</a:t>
            </a:r>
            <a:r>
              <a:rPr lang="sr-Latn-RS" sz="2000" dirty="0" smtClean="0"/>
              <a:t> i finansiranja medija </a:t>
            </a:r>
          </a:p>
          <a:p>
            <a:endParaRPr lang="en-US" altLang="en-US" sz="20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210872" cy="762000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F60A20"/>
                </a:solidFill>
              </a:rPr>
              <a:t>Prioriteti</a:t>
            </a:r>
            <a:r>
              <a:rPr lang="en-US" altLang="en-US" dirty="0" smtClean="0">
                <a:solidFill>
                  <a:srgbClr val="F60A20"/>
                </a:solidFill>
              </a:rPr>
              <a:t> </a:t>
            </a:r>
            <a:r>
              <a:rPr lang="en-US" altLang="en-US" dirty="0" err="1" smtClean="0">
                <a:solidFill>
                  <a:srgbClr val="F60A20"/>
                </a:solidFill>
              </a:rPr>
              <a:t>Srbije</a:t>
            </a:r>
            <a:r>
              <a:rPr lang="en-US" altLang="en-US" dirty="0" smtClean="0">
                <a:solidFill>
                  <a:srgbClr val="F60A20"/>
                </a:solidFill>
              </a:rPr>
              <a:t> za </a:t>
            </a:r>
            <a:r>
              <a:rPr lang="en-US" altLang="en-US" dirty="0" err="1" smtClean="0">
                <a:solidFill>
                  <a:srgbClr val="F60A20"/>
                </a:solidFill>
              </a:rPr>
              <a:t>borbu</a:t>
            </a:r>
            <a:r>
              <a:rPr lang="en-US" altLang="en-US" dirty="0" smtClean="0">
                <a:solidFill>
                  <a:srgbClr val="F60A20"/>
                </a:solidFill>
              </a:rPr>
              <a:t> </a:t>
            </a:r>
            <a:r>
              <a:rPr lang="en-US" altLang="en-US" dirty="0" err="1" smtClean="0">
                <a:solidFill>
                  <a:srgbClr val="F60A20"/>
                </a:solidFill>
              </a:rPr>
              <a:t>protiv</a:t>
            </a:r>
            <a:r>
              <a:rPr lang="en-US" altLang="en-US" dirty="0" smtClean="0">
                <a:solidFill>
                  <a:srgbClr val="F60A20"/>
                </a:solidFill>
              </a:rPr>
              <a:t> </a:t>
            </a:r>
            <a:r>
              <a:rPr lang="en-US" altLang="en-US" dirty="0" err="1" smtClean="0">
                <a:solidFill>
                  <a:srgbClr val="F60A20"/>
                </a:solidFill>
              </a:rPr>
              <a:t>korupcije</a:t>
            </a:r>
            <a:endParaRPr lang="en-US" altLang="en-US" dirty="0" smtClean="0">
              <a:solidFill>
                <a:srgbClr val="F60A2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sr-Latn-RS" sz="2000" b="1" dirty="0" smtClean="0"/>
              <a:t>Nezavisno, efikasno i odgovorno pravosuđe</a:t>
            </a:r>
          </a:p>
          <a:p>
            <a:pPr algn="just">
              <a:lnSpc>
                <a:spcPct val="100000"/>
              </a:lnSpc>
            </a:pPr>
            <a:r>
              <a:rPr lang="sr-Latn-RS" sz="2000" dirty="0" smtClean="0"/>
              <a:t>Veći broj otkrivenih slučajeva kroz zaštitu </a:t>
            </a:r>
            <a:r>
              <a:rPr lang="sr-Latn-RS" sz="2000" b="1" dirty="0" err="1" smtClean="0"/>
              <a:t>uzbunjivača</a:t>
            </a:r>
            <a:r>
              <a:rPr lang="sr-Latn-RS" sz="2000" b="1" dirty="0" smtClean="0"/>
              <a:t> i svedoka korupcije, </a:t>
            </a:r>
            <a:r>
              <a:rPr lang="sr-Latn-RS" sz="2000" b="1" dirty="0" err="1" smtClean="0"/>
              <a:t>proaktivni</a:t>
            </a:r>
            <a:r>
              <a:rPr lang="sr-Latn-RS" sz="2000" b="1" dirty="0" smtClean="0"/>
              <a:t> pristup</a:t>
            </a:r>
            <a:r>
              <a:rPr lang="sr-Latn-RS" sz="2000" dirty="0" smtClean="0"/>
              <a:t> u istraživanju korupcije i mere za </a:t>
            </a:r>
            <a:r>
              <a:rPr lang="sr-Latn-RS" sz="2000" b="1" dirty="0" smtClean="0"/>
              <a:t>kontrolu imovine javnih funkcionera i službenika</a:t>
            </a:r>
          </a:p>
          <a:p>
            <a:pPr algn="just">
              <a:lnSpc>
                <a:spcPct val="100000"/>
              </a:lnSpc>
            </a:pPr>
            <a:r>
              <a:rPr lang="sr-Latn-RS" sz="2000" dirty="0" smtClean="0"/>
              <a:t>Striktna </a:t>
            </a:r>
            <a:r>
              <a:rPr lang="sr-Latn-RS" sz="2000" b="1" dirty="0" smtClean="0"/>
              <a:t>kontrola tačnosti i potpunosti izveštaja o finansiranju kampanja i političkih stranaka</a:t>
            </a:r>
            <a:r>
              <a:rPr lang="sr-Latn-RS" sz="2000" dirty="0" smtClean="0"/>
              <a:t>, ispitivanje sumnji i navoda o kupovini glasova na izborima i zloupotrebama javnih resursa u kampanjama</a:t>
            </a:r>
          </a:p>
          <a:p>
            <a:pPr algn="just">
              <a:lnSpc>
                <a:spcPct val="100000"/>
              </a:lnSpc>
            </a:pPr>
            <a:r>
              <a:rPr lang="sr-Latn-RS" sz="2000" dirty="0" smtClean="0"/>
              <a:t>Rešavanje svih slučajeva u kojima se sumnjalo u korupciju </a:t>
            </a:r>
            <a:r>
              <a:rPr lang="sr-Latn-RS" sz="2000" b="1" dirty="0" smtClean="0"/>
              <a:t>iz ranijih godina </a:t>
            </a:r>
            <a:r>
              <a:rPr lang="sr-Latn-RS" sz="2000" dirty="0" smtClean="0"/>
              <a:t>i</a:t>
            </a:r>
            <a:r>
              <a:rPr lang="sr-Latn-RS" sz="2000" b="1" dirty="0" smtClean="0"/>
              <a:t> uspostavljanje strukture državnog represivnog aparata</a:t>
            </a:r>
            <a:r>
              <a:rPr lang="sr-Latn-RS" sz="2000" dirty="0" smtClean="0"/>
              <a:t> koja će omogućiti da se takve radnje otkriju i kazne u budućnosti, umesto sadašnjih </a:t>
            </a:r>
            <a:r>
              <a:rPr lang="sr-Latn-RS" sz="2000" i="1" dirty="0" smtClean="0"/>
              <a:t>ad hoc</a:t>
            </a:r>
            <a:r>
              <a:rPr lang="sr-Latn-RS" sz="2000" dirty="0" smtClean="0"/>
              <a:t> mehanizama.     </a:t>
            </a:r>
            <a:r>
              <a:rPr lang="sr-Latn-CS" sz="2000" dirty="0" smtClean="0"/>
              <a:t> </a:t>
            </a:r>
            <a:endParaRPr lang="en-US" sz="2000" dirty="0" smtClean="0"/>
          </a:p>
          <a:p>
            <a:pPr>
              <a:lnSpc>
                <a:spcPct val="100000"/>
              </a:lnSpc>
            </a:pPr>
            <a:endParaRPr lang="en-US" altLang="en-US" sz="20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jana\Desktop\CPI2014_map and country resul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2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95942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5292080" y="765175"/>
            <a:ext cx="3851920" cy="4876800"/>
            <a:chOff x="3348" y="864"/>
            <a:chExt cx="2412" cy="3072"/>
          </a:xfrm>
        </p:grpSpPr>
        <p:pic>
          <p:nvPicPr>
            <p:cNvPr id="6149" name="Picture 3" descr="TI KENYA_KUBI_JAN200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48" y="864"/>
              <a:ext cx="241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Rectangle 4"/>
            <p:cNvSpPr>
              <a:spLocks noChangeArrowheads="1"/>
            </p:cNvSpPr>
            <p:nvPr/>
          </p:nvSpPr>
          <p:spPr bwMode="auto">
            <a:xfrm>
              <a:off x="3504" y="864"/>
              <a:ext cx="1920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altLang="en-US"/>
            </a:p>
          </p:txBody>
        </p:sp>
      </p:grp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676400"/>
            <a:ext cx="4968875" cy="4343400"/>
          </a:xfrm>
        </p:spPr>
        <p:txBody>
          <a:bodyPr/>
          <a:lstStyle/>
          <a:p>
            <a:r>
              <a:rPr lang="en-GB" altLang="en-US" sz="2000" dirty="0" smtClean="0"/>
              <a:t>Meri </a:t>
            </a:r>
            <a:r>
              <a:rPr lang="en-GB" altLang="en-US" sz="2000" dirty="0" err="1" smtClean="0"/>
              <a:t>stepen</a:t>
            </a:r>
            <a:r>
              <a:rPr lang="en-GB" altLang="en-US" sz="2000" dirty="0" smtClean="0"/>
              <a:t> u </a:t>
            </a:r>
            <a:r>
              <a:rPr lang="en-GB" altLang="en-US" sz="2000" dirty="0" err="1" smtClean="0"/>
              <a:t>ko</a:t>
            </a:r>
            <a:r>
              <a:rPr lang="sr-Latn-CS" altLang="en-US" sz="2000" dirty="0" err="1" smtClean="0"/>
              <a:t>jem</a:t>
            </a:r>
            <a:r>
              <a:rPr lang="sr-Latn-CS" altLang="en-US" sz="2000" dirty="0" smtClean="0"/>
              <a:t> se opaža korumpiranost </a:t>
            </a:r>
            <a:r>
              <a:rPr lang="en-US" altLang="en-US" sz="2000" dirty="0" smtClean="0"/>
              <a:t>u </a:t>
            </a:r>
            <a:r>
              <a:rPr lang="en-US" altLang="en-US" sz="2000" dirty="0" err="1" smtClean="0"/>
              <a:t>javnom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sektoru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korumpiranosti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državnih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funkcionera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javnih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službenika</a:t>
            </a:r>
            <a:r>
              <a:rPr lang="en-US" altLang="en-US" sz="2000" dirty="0" smtClean="0"/>
              <a:t>)  </a:t>
            </a:r>
            <a:endParaRPr lang="sr-Latn-CS" altLang="en-US" sz="2000" dirty="0" smtClean="0"/>
          </a:p>
          <a:p>
            <a:pPr algn="just"/>
            <a:r>
              <a:rPr lang="sr-Latn-CS" altLang="en-US" sz="2000" dirty="0" smtClean="0"/>
              <a:t>Indeks se sačinjava na osnovu </a:t>
            </a:r>
            <a:r>
              <a:rPr lang="sr-Latn-CS" altLang="en-US" sz="2000" b="1" dirty="0" smtClean="0"/>
              <a:t>1</a:t>
            </a:r>
            <a:r>
              <a:rPr lang="en-US" altLang="en-US" sz="2000" b="1" dirty="0"/>
              <a:t>2</a:t>
            </a:r>
            <a:r>
              <a:rPr lang="sr-Latn-CS" altLang="en-US" sz="2000" b="1" dirty="0" smtClean="0"/>
              <a:t> različitih istraživanja i studija</a:t>
            </a:r>
            <a:r>
              <a:rPr lang="sr-Latn-CS" altLang="en-US" sz="2000" dirty="0" smtClean="0"/>
              <a:t>, </a:t>
            </a:r>
            <a:r>
              <a:rPr lang="sr-Latn-CS" altLang="en-US" sz="2000" dirty="0" err="1" smtClean="0"/>
              <a:t>koj</a:t>
            </a:r>
            <a:r>
              <a:rPr lang="en-US" altLang="en-US" sz="2000" dirty="0" smtClean="0"/>
              <a:t>a</a:t>
            </a:r>
            <a:r>
              <a:rPr lang="sr-Latn-CS" altLang="en-US" sz="2000" dirty="0" smtClean="0"/>
              <a:t> ispituju </a:t>
            </a:r>
            <a:r>
              <a:rPr lang="sr-Latn-CS" altLang="en-US" sz="2000" dirty="0" err="1" smtClean="0"/>
              <a:t>mišljenj</a:t>
            </a:r>
            <a:r>
              <a:rPr lang="en-US" altLang="en-US" sz="2000" dirty="0" smtClean="0"/>
              <a:t>a</a:t>
            </a:r>
            <a:r>
              <a:rPr lang="sr-Latn-CS" altLang="en-US" sz="2000" dirty="0" smtClean="0"/>
              <a:t> stručnjaka, predstavnika institucija i poslovnih ljudi</a:t>
            </a:r>
          </a:p>
          <a:p>
            <a:pPr algn="just"/>
            <a:r>
              <a:rPr lang="sr-Latn-CS" altLang="en-US" sz="2000" b="1" dirty="0" smtClean="0"/>
              <a:t>U 20</a:t>
            </a:r>
            <a:r>
              <a:rPr lang="en-US" altLang="en-US" sz="2000" b="1" dirty="0" smtClean="0"/>
              <a:t>14</a:t>
            </a:r>
            <a:r>
              <a:rPr lang="sr-Latn-RS" altLang="en-US" sz="2000" b="1" dirty="0" smtClean="0"/>
              <a:t>.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rangirano</a:t>
            </a:r>
            <a:r>
              <a:rPr lang="en-US" altLang="en-US" sz="2000" b="1" dirty="0" smtClean="0"/>
              <a:t> je </a:t>
            </a:r>
            <a:r>
              <a:rPr lang="en-US" altLang="en-US" sz="2000" b="1" dirty="0" err="1" smtClean="0"/>
              <a:t>ukupno</a:t>
            </a:r>
            <a:r>
              <a:rPr lang="en-US" altLang="en-US" sz="2000" b="1" dirty="0" smtClean="0"/>
              <a:t> 1</a:t>
            </a:r>
            <a:r>
              <a:rPr lang="sr-Latn-CS" altLang="en-US" sz="2000" b="1" dirty="0" smtClean="0"/>
              <a:t>7</a:t>
            </a:r>
            <a:r>
              <a:rPr lang="en-US" altLang="en-US" sz="2000" b="1" dirty="0"/>
              <a:t>5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država</a:t>
            </a:r>
            <a:r>
              <a:rPr lang="sr-Latn-CS" altLang="en-US" sz="2000" b="1" dirty="0" smtClean="0"/>
              <a:t>/teritorija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dve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manje</a:t>
            </a:r>
            <a:r>
              <a:rPr lang="en-US" altLang="en-US" sz="2000" dirty="0" smtClean="0"/>
              <a:t> u </a:t>
            </a:r>
            <a:r>
              <a:rPr lang="en-US" altLang="en-US" sz="2000" dirty="0" err="1" smtClean="0"/>
              <a:t>odnosu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</a:t>
            </a:r>
            <a:r>
              <a:rPr lang="en-US" altLang="en-US" sz="2000" dirty="0" smtClean="0"/>
              <a:t> 2013.</a:t>
            </a:r>
          </a:p>
          <a:p>
            <a:pPr algn="just"/>
            <a:endParaRPr lang="en-US" altLang="en-US" sz="2000" dirty="0" smtClean="0">
              <a:solidFill>
                <a:srgbClr val="333399"/>
              </a:solidFill>
            </a:endParaRPr>
          </a:p>
          <a:p>
            <a:pPr algn="just"/>
            <a:endParaRPr lang="sr-Latn-CS" altLang="en-US" sz="2300" dirty="0" smtClean="0">
              <a:solidFill>
                <a:srgbClr val="333399"/>
              </a:solidFill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62000" y="533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4200"/>
              </a:lnSpc>
            </a:pPr>
            <a:r>
              <a:rPr lang="de-DE" altLang="en-US" sz="3200" b="1">
                <a:solidFill>
                  <a:srgbClr val="F60A1B"/>
                </a:solidFill>
                <a:latin typeface="Arial" pitchFamily="34" charset="0"/>
              </a:rPr>
              <a:t>Indeks percepcije korupcije za </a:t>
            </a:r>
            <a:r>
              <a:rPr lang="de-DE" altLang="en-US" sz="3200" b="1" smtClean="0">
                <a:solidFill>
                  <a:srgbClr val="F60A1B"/>
                </a:solidFill>
                <a:latin typeface="Arial" pitchFamily="34" charset="0"/>
              </a:rPr>
              <a:t>2014</a:t>
            </a:r>
            <a:endParaRPr lang="en-US" altLang="en-US" sz="3200" b="1">
              <a:solidFill>
                <a:srgbClr val="F60A1B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mtClean="0">
                <a:solidFill>
                  <a:srgbClr val="F21227"/>
                </a:solidFill>
              </a:rPr>
              <a:t>Ciljevi CPI</a:t>
            </a:r>
            <a:endParaRPr lang="en-US" altLang="en-US" smtClean="0">
              <a:solidFill>
                <a:srgbClr val="F21227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56792"/>
            <a:ext cx="8784976" cy="504056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33CC"/>
              </a:buClr>
            </a:pPr>
            <a:r>
              <a:rPr lang="sr-Latn-CS" altLang="en-US" sz="2000" b="1" smtClean="0"/>
              <a:t>Da se izmeri koliko prisustvo korupcije u javnom sektoru opažaju poslovni ljudi, stručnjaci i analitičari rizika</a:t>
            </a:r>
          </a:p>
          <a:p>
            <a:pPr>
              <a:lnSpc>
                <a:spcPct val="90000"/>
              </a:lnSpc>
              <a:buClr>
                <a:srgbClr val="0033CC"/>
              </a:buClr>
            </a:pPr>
            <a:r>
              <a:rPr lang="sr-Latn-CS" altLang="en-US" sz="2000" b="1" smtClean="0"/>
              <a:t>Da se unapredi komparativno razumevanje nivoa korupcije</a:t>
            </a:r>
            <a:endParaRPr lang="en-GB" altLang="en-US" sz="2000" b="1" smtClean="0"/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b="1" smtClean="0"/>
              <a:t>Da ponudi presek viđenja donosilaca odluka koje utiču na trgovinu i investicije</a:t>
            </a:r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en-GB" altLang="en-US" sz="2000" b="1" smtClean="0"/>
              <a:t>CPI </a:t>
            </a:r>
            <a:r>
              <a:rPr lang="sr-Latn-CS" altLang="en-US" sz="2000" b="1" smtClean="0"/>
              <a:t>je “agregatno istraživanje” (istraživanje grupe istraživanja), osmišljeno kako bi se prevazišli nedostaci svakog pojedinačnog istraživanja o korupciji</a:t>
            </a:r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b="1" smtClean="0"/>
              <a:t>Da stimuliše naučna istraživanja, analize uzroka i posledica korupcije, na međunarodnom i domaćem planu</a:t>
            </a:r>
            <a:endParaRPr lang="en-GB" altLang="en-US" sz="2000" b="1" smtClean="0"/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b="1" smtClean="0"/>
              <a:t>Da doprinese podizanju svesti o korupciji u javnosti – i stvori klimu za promene</a:t>
            </a:r>
            <a:r>
              <a:rPr lang="sr-Latn-CS" altLang="en-US" sz="2000" smtClean="0"/>
              <a:t>.</a:t>
            </a:r>
            <a:endParaRPr lang="en-GB" altLang="en-US" sz="2000" smtClean="0"/>
          </a:p>
          <a:p>
            <a:pPr>
              <a:lnSpc>
                <a:spcPct val="100000"/>
              </a:lnSpc>
            </a:pPr>
            <a:endParaRPr lang="en-GB" altLang="en-US" sz="2300" smtClean="0">
              <a:solidFill>
                <a:srgbClr val="0033CC"/>
              </a:solidFill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GB" altLang="en-US" sz="230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6" descr="HAND_~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228184" y="5589240"/>
            <a:ext cx="2339975" cy="990600"/>
          </a:xfrm>
        </p:spPr>
      </p:pic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875"/>
            <a:ext cx="7772400" cy="1143000"/>
          </a:xfrm>
        </p:spPr>
        <p:txBody>
          <a:bodyPr/>
          <a:lstStyle/>
          <a:p>
            <a:r>
              <a:rPr lang="en-GB" altLang="en-US" sz="2800" err="1" smtClean="0">
                <a:solidFill>
                  <a:srgbClr val="F60A20"/>
                </a:solidFill>
              </a:rPr>
              <a:t>Unapre</a:t>
            </a:r>
            <a:r>
              <a:rPr lang="en-US" altLang="en-US" sz="2800" err="1" smtClean="0">
                <a:solidFill>
                  <a:srgbClr val="F60A20"/>
                </a:solidFill>
              </a:rPr>
              <a:t>đenje</a:t>
            </a:r>
            <a:r>
              <a:rPr lang="en-GB" altLang="en-US" sz="2800" smtClean="0">
                <a:solidFill>
                  <a:srgbClr val="F60A20"/>
                </a:solidFill>
              </a:rPr>
              <a:t> </a:t>
            </a:r>
            <a:r>
              <a:rPr lang="en-GB" altLang="en-US" sz="2800" err="1" smtClean="0">
                <a:solidFill>
                  <a:srgbClr val="F60A20"/>
                </a:solidFill>
              </a:rPr>
              <a:t>metodolog</a:t>
            </a:r>
            <a:r>
              <a:rPr lang="sr-Latn-CS" altLang="en-US" sz="2800" smtClean="0">
                <a:solidFill>
                  <a:srgbClr val="F60A20"/>
                </a:solidFill>
              </a:rPr>
              <a:t>ije CPI </a:t>
            </a:r>
            <a:r>
              <a:rPr lang="en-US" altLang="en-US" sz="2800" smtClean="0">
                <a:solidFill>
                  <a:srgbClr val="F60A20"/>
                </a:solidFill>
              </a:rPr>
              <a:t/>
            </a:r>
            <a:br>
              <a:rPr lang="en-US" altLang="en-US" sz="2800" smtClean="0">
                <a:solidFill>
                  <a:srgbClr val="F60A20"/>
                </a:solidFill>
              </a:rPr>
            </a:br>
            <a:r>
              <a:rPr lang="sr-Latn-CS" altLang="en-US" sz="2800" smtClean="0">
                <a:solidFill>
                  <a:srgbClr val="F60A20"/>
                </a:solidFill>
              </a:rPr>
              <a:t>počev</a:t>
            </a:r>
            <a:r>
              <a:rPr lang="en-US" altLang="en-US" sz="2800" smtClean="0">
                <a:solidFill>
                  <a:srgbClr val="F60A20"/>
                </a:solidFill>
              </a:rPr>
              <a:t> od 2012. </a:t>
            </a:r>
            <a:r>
              <a:rPr lang="en-US" altLang="en-US" sz="2800" err="1" smtClean="0">
                <a:solidFill>
                  <a:srgbClr val="F60A20"/>
                </a:solidFill>
              </a:rPr>
              <a:t>godine</a:t>
            </a:r>
            <a:endParaRPr lang="en-GB" altLang="en-US" sz="2800" smtClean="0">
              <a:solidFill>
                <a:srgbClr val="F60A20"/>
              </a:solidFill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776"/>
            <a:ext cx="8520112" cy="4537174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dirty="0" smtClean="0"/>
              <a:t>CPI je istraživanje koje se odvija iz godine u godinu i pruža podatke koji se mogu kontinuirano pratiti</a:t>
            </a:r>
            <a:r>
              <a:rPr lang="en-GB" altLang="en-US" sz="2000" dirty="0" smtClean="0"/>
              <a:t>.</a:t>
            </a:r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en-GB" altLang="en-US" sz="2000" b="1" dirty="0" smtClean="0"/>
              <a:t>Minimum 3 </a:t>
            </a:r>
            <a:r>
              <a:rPr lang="sr-Latn-CS" altLang="en-US" sz="2000" b="1" dirty="0" smtClean="0"/>
              <a:t>istraživanja po zemlji/teritoriji da bi bila uvršćena na listu</a:t>
            </a:r>
            <a:endParaRPr lang="en-GB" altLang="en-US" sz="2000" b="1" dirty="0" smtClean="0"/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b="1" dirty="0" smtClean="0"/>
              <a:t>Is</a:t>
            </a:r>
            <a:r>
              <a:rPr lang="en-US" altLang="en-US" sz="2000" b="1" dirty="0" smtClean="0"/>
              <a:t>t</a:t>
            </a:r>
            <a:r>
              <a:rPr lang="sr-Latn-CS" altLang="en-US" sz="2000" b="1" dirty="0" err="1" smtClean="0"/>
              <a:t>raživanj</a:t>
            </a:r>
            <a:r>
              <a:rPr lang="en-US" altLang="en-US" sz="2000" b="1" dirty="0" smtClean="0"/>
              <a:t>a </a:t>
            </a:r>
            <a:r>
              <a:rPr lang="sr-Latn-RS" altLang="en-US" sz="2000" b="1" dirty="0" smtClean="0"/>
              <a:t>moraju biti </a:t>
            </a:r>
            <a:r>
              <a:rPr lang="en-US" altLang="en-US" sz="2000" b="1" dirty="0" err="1" smtClean="0"/>
              <a:t>objavljena</a:t>
            </a:r>
            <a:r>
              <a:rPr lang="en-US" altLang="en-US" sz="2000" b="1" dirty="0" smtClean="0"/>
              <a:t> u </a:t>
            </a:r>
            <a:r>
              <a:rPr lang="sr-Latn-CS" altLang="en-US" sz="2000" b="1" dirty="0" err="1" smtClean="0"/>
              <a:t>prethodn</a:t>
            </a:r>
            <a:r>
              <a:rPr lang="en-US" altLang="en-US" sz="2000" b="1" dirty="0" err="1" smtClean="0"/>
              <a:t>ih</a:t>
            </a:r>
            <a:r>
              <a:rPr lang="sr-Latn-CS" altLang="en-US" sz="2000" b="1" dirty="0" smtClean="0"/>
              <a:t> </a:t>
            </a:r>
            <a:r>
              <a:rPr lang="en-US" altLang="en-US" sz="2000" b="1" dirty="0" smtClean="0"/>
              <a:t>24 </a:t>
            </a:r>
            <a:r>
              <a:rPr lang="en-US" altLang="en-US" sz="2000" b="1" dirty="0" err="1" smtClean="0"/>
              <a:t>mesec</a:t>
            </a:r>
            <a:r>
              <a:rPr lang="sr-Latn-RS" altLang="en-US" sz="2000" b="1" dirty="0" smtClean="0"/>
              <a:t>i</a:t>
            </a:r>
            <a:endParaRPr lang="en-GB" altLang="en-US" sz="2000" b="1" dirty="0" smtClean="0"/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b="1" dirty="0" smtClean="0"/>
              <a:t>Zemlje se boduju na skali od</a:t>
            </a:r>
            <a:r>
              <a:rPr lang="en-GB" altLang="en-US" sz="2000" b="1" dirty="0" smtClean="0"/>
              <a:t> 100 (</a:t>
            </a:r>
            <a:r>
              <a:rPr lang="sr-Latn-CS" altLang="en-US" sz="2000" b="1" dirty="0" smtClean="0"/>
              <a:t>veoma ‘čiste’</a:t>
            </a:r>
            <a:r>
              <a:rPr lang="en-GB" altLang="en-US" sz="2000" b="1" dirty="0" smtClean="0"/>
              <a:t>) </a:t>
            </a:r>
            <a:r>
              <a:rPr lang="sr-Latn-CS" altLang="en-US" sz="2000" b="1" dirty="0" smtClean="0"/>
              <a:t>d</a:t>
            </a:r>
            <a:r>
              <a:rPr lang="en-GB" altLang="en-US" sz="2000" b="1" dirty="0" smtClean="0"/>
              <a:t>o 0 (</a:t>
            </a:r>
            <a:r>
              <a:rPr lang="sr-Latn-CS" altLang="en-US" sz="2000" b="1" dirty="0" smtClean="0"/>
              <a:t>veoma</a:t>
            </a:r>
            <a:r>
              <a:rPr lang="en-GB" altLang="en-US" sz="2000" b="1" dirty="0" smtClean="0"/>
              <a:t> </a:t>
            </a:r>
            <a:r>
              <a:rPr lang="sr-Latn-CS" altLang="en-US" sz="2000" b="1" dirty="0" smtClean="0"/>
              <a:t>korumpirane</a:t>
            </a:r>
            <a:r>
              <a:rPr lang="en-GB" altLang="en-US" sz="2000" b="1" dirty="0" smtClean="0"/>
              <a:t>)</a:t>
            </a:r>
            <a:r>
              <a:rPr lang="sr-Latn-CS" altLang="en-US" sz="2000" b="1" dirty="0" smtClean="0"/>
              <a:t>, što omogućava detaljnije </a:t>
            </a:r>
            <a:r>
              <a:rPr lang="sr-Latn-CS" altLang="en-US" sz="2000" b="1" dirty="0" err="1" smtClean="0"/>
              <a:t>razvrstavanje</a:t>
            </a:r>
            <a:r>
              <a:rPr lang="sr-Latn-CS" altLang="en-US" sz="2000" b="1" dirty="0" smtClean="0"/>
              <a:t> (manji broj zemalja koje dele isti skor), nego po ranijoj metodologiji (skorovi od 10 do 0)</a:t>
            </a:r>
          </a:p>
          <a:p>
            <a:pPr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b="1" dirty="0" smtClean="0"/>
              <a:t>Ispituje se percepcija (opažanje) a ne događaji</a:t>
            </a:r>
            <a:r>
              <a:rPr lang="sr-Latn-CS" altLang="en-US" sz="2000" dirty="0" smtClean="0"/>
              <a:t> (npr. broj prijavljenih slučajeva, broj osuda, broj tekstova u medijima)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66800"/>
          </a:xfrm>
        </p:spPr>
        <p:txBody>
          <a:bodyPr/>
          <a:lstStyle/>
          <a:p>
            <a:r>
              <a:rPr lang="sr-Latn-CS" altLang="en-US" smtClean="0">
                <a:solidFill>
                  <a:srgbClr val="F60A20"/>
                </a:solidFill>
              </a:rPr>
              <a:t>Mogućnost poređenja</a:t>
            </a:r>
            <a:endParaRPr lang="en-GB" altLang="en-US" smtClean="0">
              <a:solidFill>
                <a:srgbClr val="F60A2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9" y="1196975"/>
            <a:ext cx="8281168" cy="4968329"/>
          </a:xfrm>
        </p:spPr>
        <p:txBody>
          <a:bodyPr/>
          <a:lstStyle/>
          <a:p>
            <a:pPr algn="just"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dirty="0" smtClean="0"/>
              <a:t>Indeks predstavlja presek viđenja poslovnih ljudi i analitičara prilika u </a:t>
            </a:r>
            <a:r>
              <a:rPr lang="sr-Latn-CS" altLang="en-US" sz="2000" smtClean="0"/>
              <a:t>pojedinim zemljama </a:t>
            </a:r>
            <a:r>
              <a:rPr lang="sr-Latn-CS" altLang="en-US" sz="2000" dirty="0" smtClean="0"/>
              <a:t>i ne odražava nužno trendove za pojedine godine</a:t>
            </a:r>
            <a:endParaRPr lang="en-GB" altLang="en-US" sz="2000" dirty="0" smtClean="0"/>
          </a:p>
          <a:p>
            <a:pPr algn="just"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b="1" dirty="0" smtClean="0"/>
              <a:t>Skor je </a:t>
            </a:r>
            <a:r>
              <a:rPr lang="sr-Latn-CS" altLang="en-US" sz="2000" b="1" dirty="0" err="1" smtClean="0"/>
              <a:t>relevantniji</a:t>
            </a:r>
            <a:r>
              <a:rPr lang="sr-Latn-CS" altLang="en-US" sz="2000" b="1" dirty="0" smtClean="0"/>
              <a:t> od mesta na tabeli </a:t>
            </a:r>
            <a:r>
              <a:rPr lang="sr-Latn-CS" altLang="en-US" sz="2000" dirty="0" smtClean="0"/>
              <a:t>(zato što se ponekada menja broj država/teritorija koje su uključene)</a:t>
            </a:r>
            <a:endParaRPr lang="en-US" altLang="en-US" sz="2000" dirty="0" smtClean="0"/>
          </a:p>
          <a:p>
            <a:pPr algn="just">
              <a:lnSpc>
                <a:spcPct val="100000"/>
              </a:lnSpc>
              <a:buClr>
                <a:srgbClr val="0033CC"/>
              </a:buClr>
            </a:pPr>
            <a:r>
              <a:rPr lang="sr-Latn-CS" altLang="en-US" sz="2000" dirty="0" smtClean="0"/>
              <a:t>Promene indeksa kod </a:t>
            </a:r>
            <a:r>
              <a:rPr lang="sr-Latn-CS" altLang="en-US" sz="2000" smtClean="0"/>
              <a:t>pojedinih </a:t>
            </a:r>
            <a:r>
              <a:rPr lang="sr-Latn-CS" altLang="en-US" sz="2000"/>
              <a:t>država/teritorija </a:t>
            </a:r>
            <a:r>
              <a:rPr lang="sr-Latn-CS" altLang="en-US" sz="2000" dirty="0" smtClean="0"/>
              <a:t>mogu biti rezultat promene uzorka – istraživanja koja su uzeta u obzir pri sačinjavanju indeksa</a:t>
            </a:r>
            <a:endParaRPr lang="en-GB" altLang="en-US" sz="2000" dirty="0" smtClean="0"/>
          </a:p>
          <a:p>
            <a:pPr algn="just">
              <a:lnSpc>
                <a:spcPct val="100000"/>
              </a:lnSpc>
              <a:buClr>
                <a:srgbClr val="0033CC"/>
              </a:buClr>
            </a:pPr>
            <a:r>
              <a:rPr lang="en-US" altLang="en-US" sz="2000" dirty="0" err="1" smtClean="0"/>
              <a:t>Mogućnost</a:t>
            </a:r>
            <a:r>
              <a:rPr lang="en-US" altLang="en-US" sz="2000" dirty="0" smtClean="0"/>
              <a:t> pore</a:t>
            </a:r>
            <a:r>
              <a:rPr lang="sr-Latn-RS" altLang="en-US" sz="2000" dirty="0" smtClean="0"/>
              <a:t>đ</a:t>
            </a:r>
            <a:r>
              <a:rPr lang="en-US" altLang="en-US" sz="2000" dirty="0" err="1" smtClean="0"/>
              <a:t>enja</a:t>
            </a:r>
            <a:r>
              <a:rPr lang="en-US" altLang="en-US" sz="2000" dirty="0" smtClean="0"/>
              <a:t>: </a:t>
            </a:r>
            <a:r>
              <a:rPr lang="en-US" altLang="en-US" sz="2000" b="1" dirty="0" smtClean="0"/>
              <a:t>CPI 2014 je </a:t>
            </a:r>
            <a:r>
              <a:rPr lang="en-US" altLang="en-US" sz="2000" b="1" dirty="0" err="1" smtClean="0"/>
              <a:t>moguće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porediti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sa</a:t>
            </a:r>
            <a:r>
              <a:rPr lang="en-US" altLang="en-US" sz="2000" b="1" dirty="0" smtClean="0"/>
              <a:t> CPI 2013 (</a:t>
            </a:r>
            <a:r>
              <a:rPr lang="en-US" altLang="en-US" sz="2000" b="1" dirty="0" err="1" smtClean="0"/>
              <a:t>skor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neke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zemlje</a:t>
            </a:r>
            <a:r>
              <a:rPr lang="en-US" altLang="en-US" sz="2000" b="1" dirty="0" smtClean="0"/>
              <a:t>/</a:t>
            </a:r>
            <a:r>
              <a:rPr lang="en-US" altLang="en-US" sz="2000" b="1" dirty="0" err="1" smtClean="0"/>
              <a:t>teritorije</a:t>
            </a:r>
            <a:r>
              <a:rPr lang="en-US" altLang="en-US" sz="2000" b="1" dirty="0" smtClean="0"/>
              <a:t>)</a:t>
            </a:r>
            <a:r>
              <a:rPr lang="en-US" altLang="en-US" sz="2000" dirty="0" smtClean="0"/>
              <a:t>. </a:t>
            </a:r>
            <a:r>
              <a:rPr lang="en-US" altLang="en-US" sz="2000" dirty="0" err="1" smtClean="0"/>
              <a:t>Usled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metodoloških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promena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nastalih</a:t>
            </a:r>
            <a:r>
              <a:rPr lang="en-US" altLang="en-US" sz="2000" dirty="0" smtClean="0"/>
              <a:t> 2012, </a:t>
            </a:r>
            <a:r>
              <a:rPr lang="en-US" altLang="en-US" sz="2000" dirty="0" err="1" smtClean="0"/>
              <a:t>mogućnost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poređenja</a:t>
            </a:r>
            <a:r>
              <a:rPr lang="en-US" altLang="en-US" sz="2000" dirty="0" smtClean="0"/>
              <a:t> CPI 2014 </a:t>
            </a:r>
            <a:r>
              <a:rPr lang="en-US" altLang="en-US" sz="2000" dirty="0" err="1" smtClean="0"/>
              <a:t>sa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rezultatima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ranijih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godina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starijim</a:t>
            </a:r>
            <a:r>
              <a:rPr lang="en-US" altLang="en-US" sz="2000" dirty="0" smtClean="0"/>
              <a:t> od CPI 2012 </a:t>
            </a:r>
            <a:r>
              <a:rPr lang="en-US" altLang="en-US" sz="2000" dirty="0" err="1" smtClean="0"/>
              <a:t>godine</a:t>
            </a:r>
            <a:r>
              <a:rPr lang="en-US" altLang="en-US" sz="2000" dirty="0" smtClean="0"/>
              <a:t>) je </a:t>
            </a:r>
            <a:r>
              <a:rPr lang="en-US" altLang="en-US" sz="2000" dirty="0" err="1" smtClean="0"/>
              <a:t>ograničena</a:t>
            </a:r>
            <a:r>
              <a:rPr lang="en-US" altLang="en-US" sz="2000" dirty="0" smtClean="0"/>
              <a:t>: </a:t>
            </a:r>
            <a:r>
              <a:rPr lang="en-US" altLang="en-US" sz="2000" dirty="0" err="1" smtClean="0"/>
              <a:t>može</a:t>
            </a:r>
            <a:r>
              <a:rPr lang="en-US" altLang="en-US" sz="2000" dirty="0" smtClean="0"/>
              <a:t> se </a:t>
            </a:r>
            <a:r>
              <a:rPr lang="en-US" altLang="en-US" sz="2000" dirty="0" err="1" smtClean="0"/>
              <a:t>porediti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mesto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listi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uzimajući</a:t>
            </a:r>
            <a:r>
              <a:rPr lang="en-US" altLang="en-US" sz="2000" dirty="0" smtClean="0"/>
              <a:t> u </a:t>
            </a:r>
            <a:r>
              <a:rPr lang="en-US" altLang="en-US" sz="2000" dirty="0" err="1" smtClean="0"/>
              <a:t>obzir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promene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broja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zemalja</a:t>
            </a:r>
            <a:r>
              <a:rPr lang="en-US" altLang="en-US" sz="2000" dirty="0" smtClean="0"/>
              <a:t> u </a:t>
            </a:r>
            <a:r>
              <a:rPr lang="en-US" altLang="en-US" sz="2000" dirty="0" err="1" smtClean="0"/>
              <a:t>uzorku</a:t>
            </a:r>
            <a:r>
              <a:rPr lang="sr-Latn-RS" altLang="en-US" sz="2000" dirty="0" smtClean="0"/>
              <a:t> i k</a:t>
            </a:r>
            <a:r>
              <a:rPr lang="en-US" altLang="en-US" sz="2000" dirty="0" err="1" smtClean="0"/>
              <a:t>retanje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drugih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zemalja</a:t>
            </a:r>
            <a:r>
              <a:rPr lang="sr-Latn-RS" altLang="en-US" sz="2000" dirty="0" smtClean="0"/>
              <a:t>)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ili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vršiti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poređenje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rezultata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po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pojedinim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istraživanjima</a:t>
            </a:r>
            <a:r>
              <a:rPr lang="en-US" altLang="en-US" sz="2000" dirty="0" smtClean="0"/>
              <a:t>; </a:t>
            </a:r>
            <a:r>
              <a:rPr lang="en-US" altLang="en-US" sz="2000" dirty="0" err="1" smtClean="0"/>
              <a:t>nije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metodološki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ispravno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automatski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množiti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skor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iz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prethodnih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godina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sa</a:t>
            </a:r>
            <a:r>
              <a:rPr lang="en-US" altLang="en-US" sz="2000" dirty="0" smtClean="0"/>
              <a:t> 10 </a:t>
            </a:r>
            <a:r>
              <a:rPr lang="en-US" altLang="en-US" sz="2000" dirty="0" err="1" smtClean="0"/>
              <a:t>ili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deliti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sadašnji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sa</a:t>
            </a:r>
            <a:r>
              <a:rPr lang="en-US" altLang="en-US" sz="2000" dirty="0" smtClean="0"/>
              <a:t> 10!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1"/>
            <a:ext cx="8640960" cy="762272"/>
          </a:xfrm>
        </p:spPr>
        <p:txBody>
          <a:bodyPr/>
          <a:lstStyle/>
          <a:p>
            <a:pPr algn="l"/>
            <a:r>
              <a:rPr lang="de-DE" altLang="en-US" sz="2600" smtClean="0">
                <a:solidFill>
                  <a:srgbClr val="F60A20"/>
                </a:solidFill>
              </a:rPr>
              <a:t>N</a:t>
            </a:r>
            <a:r>
              <a:rPr lang="sr-Latn-RS" altLang="en-US" sz="2600" smtClean="0">
                <a:solidFill>
                  <a:srgbClr val="F60A20"/>
                </a:solidFill>
              </a:rPr>
              <a:t>apomene o n</a:t>
            </a:r>
            <a:r>
              <a:rPr lang="de-DE" altLang="en-US" sz="2600" smtClean="0">
                <a:solidFill>
                  <a:srgbClr val="F60A20"/>
                </a:solidFill>
              </a:rPr>
              <a:t>edostaci</a:t>
            </a:r>
            <a:r>
              <a:rPr lang="sr-Latn-RS" altLang="en-US" sz="2600" smtClean="0">
                <a:solidFill>
                  <a:srgbClr val="F60A20"/>
                </a:solidFill>
              </a:rPr>
              <a:t>ma</a:t>
            </a:r>
            <a:r>
              <a:rPr lang="de-DE" altLang="en-US" sz="2600" smtClean="0">
                <a:solidFill>
                  <a:srgbClr val="F60A20"/>
                </a:solidFill>
              </a:rPr>
              <a:t> i prednosti</a:t>
            </a:r>
            <a:r>
              <a:rPr lang="sr-Latn-RS" altLang="en-US" sz="2600" smtClean="0">
                <a:solidFill>
                  <a:srgbClr val="F60A20"/>
                </a:solidFill>
              </a:rPr>
              <a:t>ma</a:t>
            </a:r>
            <a:r>
              <a:rPr lang="de-DE" altLang="en-US" sz="2600" smtClean="0">
                <a:solidFill>
                  <a:srgbClr val="F60A20"/>
                </a:solidFill>
              </a:rPr>
              <a:t> CPI</a:t>
            </a:r>
            <a:endParaRPr lang="en-GB" altLang="en-US" sz="2600" smtClean="0">
              <a:solidFill>
                <a:srgbClr val="F60A2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8"/>
            <a:ext cx="8208962" cy="5256213"/>
          </a:xfrm>
        </p:spPr>
        <p:txBody>
          <a:bodyPr/>
          <a:lstStyle/>
          <a:p>
            <a:pPr>
              <a:buClr>
                <a:srgbClr val="0033CC"/>
              </a:buClr>
              <a:buFontTx/>
              <a:buNone/>
            </a:pPr>
            <a:r>
              <a:rPr lang="sr-Latn-CS" altLang="en-US" sz="1800" b="1" dirty="0" smtClean="0"/>
              <a:t>Nedostaci/napomene:</a:t>
            </a:r>
          </a:p>
          <a:p>
            <a:pPr>
              <a:buClr>
                <a:srgbClr val="0033CC"/>
              </a:buClr>
            </a:pPr>
            <a:r>
              <a:rPr lang="sr-Latn-CS" altLang="en-US" sz="1800" dirty="0" smtClean="0"/>
              <a:t>Indeks ne odražava stepen napora uloženih u borbi protiv korupcije;  indeks ne odražava uvek postignute rezultate u borbi protiv korupcije, sve dok oni ne dovedu do uočljivih promena u praksi koje se odražavaju na utisak ispitanika; indeks se menja relativno sporo, jer obuhvata podatke iz poslednje dve godine</a:t>
            </a:r>
          </a:p>
          <a:p>
            <a:pPr>
              <a:buClr>
                <a:srgbClr val="0033CC"/>
              </a:buClr>
            </a:pPr>
            <a:r>
              <a:rPr lang="sr-Latn-CS" altLang="en-US" sz="1800" dirty="0" smtClean="0"/>
              <a:t>Zemlje u razvoju mogu biti prikazane u lošijem svetlu usled pristrasnosti i predubeđenja inostranih posmatrača. Zbog toga postoje i druga sredstva za merenje korupcije, npr. </a:t>
            </a:r>
            <a:r>
              <a:rPr lang="en-US" altLang="en-US" sz="1800" dirty="0" smtClean="0"/>
              <a:t>(</a:t>
            </a:r>
            <a:r>
              <a:rPr lang="sr-Latn-CS" altLang="en-US" sz="1800" dirty="0" smtClean="0"/>
              <a:t>Indeks davalaca mita)</a:t>
            </a:r>
          </a:p>
          <a:p>
            <a:pPr marL="0" indent="0">
              <a:buClr>
                <a:srgbClr val="0033CC"/>
              </a:buClr>
              <a:buNone/>
            </a:pPr>
            <a:r>
              <a:rPr lang="sr-Latn-CS" altLang="en-US" sz="1800" b="1" dirty="0" smtClean="0">
                <a:solidFill>
                  <a:srgbClr val="F60A20"/>
                </a:solidFill>
              </a:rPr>
              <a:t>Prednosti/napomene:</a:t>
            </a:r>
          </a:p>
          <a:p>
            <a:pPr>
              <a:spcAft>
                <a:spcPts val="600"/>
              </a:spcAft>
              <a:buClr>
                <a:srgbClr val="0033CC"/>
              </a:buClr>
            </a:pPr>
            <a:r>
              <a:rPr lang="sr-Latn-CS" altLang="en-US" sz="1800" dirty="0" smtClean="0">
                <a:solidFill>
                  <a:srgbClr val="F60A20"/>
                </a:solidFill>
              </a:rPr>
              <a:t>I druga sredstva za procenu korupcije dovode do sličnih rezultata kao i CPI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33CC"/>
              </a:buClr>
            </a:pPr>
            <a:r>
              <a:rPr lang="sr-Latn-CS" altLang="en-US" sz="1800" dirty="0" smtClean="0">
                <a:solidFill>
                  <a:srgbClr val="F60A20"/>
                </a:solidFill>
              </a:rPr>
              <a:t>CPI je dobra šansa da se unapredi javna rasprava o korupciji</a:t>
            </a:r>
            <a:endParaRPr lang="en-GB" altLang="en-US" sz="1800" dirty="0" smtClean="0">
              <a:solidFill>
                <a:srgbClr val="F60A2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33CC"/>
              </a:buClr>
            </a:pPr>
            <a:r>
              <a:rPr lang="sr-Latn-CS" altLang="en-US" sz="1800" dirty="0" smtClean="0">
                <a:solidFill>
                  <a:srgbClr val="F60A20"/>
                </a:solidFill>
              </a:rPr>
              <a:t>CPI je dobar podsticaj za sprovođenje daljih analiza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33CC"/>
              </a:buClr>
            </a:pPr>
            <a:r>
              <a:rPr lang="sr-Latn-CS" altLang="en-US" sz="1800" dirty="0" smtClean="0">
                <a:solidFill>
                  <a:srgbClr val="F60A20"/>
                </a:solidFill>
              </a:rPr>
              <a:t>CPI obuhvata gotovo sve države sveta</a:t>
            </a:r>
            <a:endParaRPr lang="en-GB" altLang="en-US" sz="1800" dirty="0" smtClean="0">
              <a:solidFill>
                <a:srgbClr val="F60A2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344742" cy="762000"/>
          </a:xfrm>
        </p:spPr>
        <p:txBody>
          <a:bodyPr/>
          <a:lstStyle/>
          <a:p>
            <a:r>
              <a:rPr lang="sr-Latn-CS" altLang="en-US" sz="2800" dirty="0">
                <a:solidFill>
                  <a:srgbClr val="E91120"/>
                </a:solidFill>
              </a:rPr>
              <a:t>CPI 20</a:t>
            </a:r>
            <a:r>
              <a:rPr lang="en-US" altLang="en-US" sz="2800" dirty="0">
                <a:solidFill>
                  <a:srgbClr val="E91120"/>
                </a:solidFill>
              </a:rPr>
              <a:t>14</a:t>
            </a:r>
            <a:r>
              <a:rPr lang="sr-Latn-CS" altLang="en-US" sz="2800" dirty="0">
                <a:solidFill>
                  <a:srgbClr val="E91120"/>
                </a:solidFill>
              </a:rPr>
              <a:t> - </a:t>
            </a:r>
            <a:r>
              <a:rPr lang="sr-Latn-CS" altLang="en-US" sz="2800" dirty="0" smtClean="0">
                <a:solidFill>
                  <a:srgbClr val="E91120"/>
                </a:solidFill>
              </a:rPr>
              <a:t>Najbolje </a:t>
            </a:r>
            <a:r>
              <a:rPr lang="sr-Latn-CS" altLang="en-US" sz="2800" dirty="0">
                <a:solidFill>
                  <a:srgbClr val="E91120"/>
                </a:solidFill>
              </a:rPr>
              <a:t>i naj</a:t>
            </a:r>
            <a:r>
              <a:rPr lang="en-US" altLang="en-US" sz="2800" dirty="0">
                <a:solidFill>
                  <a:srgbClr val="E91120"/>
                </a:solidFill>
              </a:rPr>
              <a:t>lo</a:t>
            </a:r>
            <a:r>
              <a:rPr lang="sr-Latn-CS" altLang="en-US" sz="2800" dirty="0">
                <a:solidFill>
                  <a:srgbClr val="E91120"/>
                </a:solidFill>
              </a:rPr>
              <a:t>š</a:t>
            </a:r>
            <a:r>
              <a:rPr lang="en-US" altLang="en-US" sz="2800" dirty="0" err="1" smtClean="0">
                <a:solidFill>
                  <a:srgbClr val="E91120"/>
                </a:solidFill>
              </a:rPr>
              <a:t>ij</a:t>
            </a:r>
            <a:r>
              <a:rPr lang="sr-Latn-RS" altLang="en-US" sz="2800" dirty="0" smtClean="0">
                <a:solidFill>
                  <a:srgbClr val="E91120"/>
                </a:solidFill>
              </a:rPr>
              <a:t>e rangirani</a:t>
            </a:r>
            <a:r>
              <a:rPr lang="sr-Latn-CS" altLang="en-US" sz="2800" dirty="0" smtClean="0">
                <a:solidFill>
                  <a:srgbClr val="E91120"/>
                </a:solidFill>
              </a:rPr>
              <a:t/>
            </a:r>
            <a:br>
              <a:rPr lang="sr-Latn-CS" altLang="en-US" sz="2800" dirty="0" smtClean="0">
                <a:solidFill>
                  <a:srgbClr val="E91120"/>
                </a:solidFill>
              </a:rPr>
            </a:br>
            <a:r>
              <a:rPr lang="sr-Latn-CS" altLang="en-US" dirty="0" smtClean="0">
                <a:solidFill>
                  <a:srgbClr val="E91120"/>
                </a:solidFill>
              </a:rPr>
              <a:t/>
            </a:r>
            <a:br>
              <a:rPr lang="sr-Latn-CS" altLang="en-US" dirty="0" smtClean="0">
                <a:solidFill>
                  <a:srgbClr val="E91120"/>
                </a:solidFill>
              </a:rPr>
            </a:br>
            <a:r>
              <a:rPr lang="sr-Latn-CS" altLang="en-US" dirty="0" smtClean="0"/>
              <a:t/>
            </a:r>
            <a:br>
              <a:rPr lang="sr-Latn-CS" altLang="en-US" dirty="0" smtClean="0"/>
            </a:br>
            <a:r>
              <a:rPr lang="sr-Latn-CS" altLang="en-US" dirty="0" smtClean="0"/>
              <a:t/>
            </a:r>
            <a:br>
              <a:rPr lang="sr-Latn-CS" altLang="en-US" dirty="0" smtClean="0"/>
            </a:br>
            <a:endParaRPr lang="en-US" altLang="en-US" dirty="0" smtClean="0"/>
          </a:p>
        </p:txBody>
      </p:sp>
      <p:sp>
        <p:nvSpPr>
          <p:cNvPr id="376074" name="Rectangle 266"/>
          <p:cNvSpPr>
            <a:spLocks noChangeArrowheads="1"/>
          </p:cNvSpPr>
          <p:nvPr/>
        </p:nvSpPr>
        <p:spPr bwMode="auto">
          <a:xfrm>
            <a:off x="1500188" y="3810000"/>
            <a:ext cx="6192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Latn-CS" altLang="en-US" sz="2400" b="1">
                <a:solidFill>
                  <a:srgbClr val="333399"/>
                </a:solidFill>
                <a:latin typeface="Arial" pitchFamily="34" charset="0"/>
              </a:rPr>
              <a:t>Zemlje percipirane kao najkorumpiranije</a:t>
            </a:r>
            <a:endParaRPr lang="en-US" altLang="en-US" sz="2400" b="1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en-US" altLang="en-US" sz="240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376076" name="Rectangle 268"/>
          <p:cNvSpPr>
            <a:spLocks noChangeArrowheads="1"/>
          </p:cNvSpPr>
          <p:nvPr/>
        </p:nvSpPr>
        <p:spPr bwMode="auto">
          <a:xfrm>
            <a:off x="971600" y="928688"/>
            <a:ext cx="7200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7200" eaLnBrk="0" hangingPunct="0"/>
            <a:r>
              <a:rPr lang="sr-Latn-CS" altLang="en-US" sz="240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sr-Latn-CS" altLang="en-US" sz="2400" b="1">
                <a:solidFill>
                  <a:srgbClr val="333399"/>
                </a:solidFill>
                <a:latin typeface="Arial" pitchFamily="34" charset="0"/>
              </a:rPr>
              <a:t>Zemlje percipirane kao najmanje korumpira</a:t>
            </a:r>
            <a:r>
              <a:rPr lang="en-US" altLang="en-US" sz="2400" b="1">
                <a:solidFill>
                  <a:srgbClr val="333399"/>
                </a:solidFill>
                <a:latin typeface="Arial" pitchFamily="34" charset="0"/>
              </a:rPr>
              <a:t>ne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5773620"/>
              </p:ext>
            </p:extLst>
          </p:nvPr>
        </p:nvGraphicFramePr>
        <p:xfrm>
          <a:off x="1203325" y="1484784"/>
          <a:ext cx="6786561" cy="2082023"/>
        </p:xfrm>
        <a:graphic>
          <a:graphicData uri="http://schemas.openxmlformats.org/drawingml/2006/table">
            <a:tbl>
              <a:tblPr/>
              <a:tblGrid>
                <a:gridCol w="804767"/>
                <a:gridCol w="2231635"/>
                <a:gridCol w="2126326"/>
                <a:gridCol w="1623833"/>
              </a:tblGrid>
              <a:tr h="393084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Rang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lumMod val="84000"/>
                            <a:lumOff val="16000"/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lumMod val="84000"/>
                            <a:lumOff val="16000"/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lumMod val="84000"/>
                            <a:lumOff val="16000"/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Zemlja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lumMod val="84000"/>
                            <a:lumOff val="16000"/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lumMod val="84000"/>
                            <a:lumOff val="16000"/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lumMod val="84000"/>
                            <a:lumOff val="16000"/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Skor (0-100)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lumMod val="84000"/>
                            <a:lumOff val="16000"/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lumMod val="84000"/>
                            <a:lumOff val="16000"/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lumMod val="84000"/>
                            <a:lumOff val="16000"/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Br.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istraživanja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lumMod val="84000"/>
                            <a:lumOff val="16000"/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lumMod val="84000"/>
                            <a:lumOff val="16000"/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lumMod val="84000"/>
                            <a:lumOff val="16000"/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93084"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Danska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93"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Novi Zeland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r>
                        <a:rPr lang="sr-Latn-R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14"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Finska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48"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Švedska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16057" marB="160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767658"/>
              </p:ext>
            </p:extLst>
          </p:nvPr>
        </p:nvGraphicFramePr>
        <p:xfrm>
          <a:off x="1214438" y="4365105"/>
          <a:ext cx="6786562" cy="2233375"/>
        </p:xfrm>
        <a:graphic>
          <a:graphicData uri="http://schemas.openxmlformats.org/drawingml/2006/table">
            <a:tbl>
              <a:tblPr/>
              <a:tblGrid>
                <a:gridCol w="908336"/>
                <a:gridCol w="2115124"/>
                <a:gridCol w="2024290"/>
                <a:gridCol w="1738812"/>
              </a:tblGrid>
              <a:tr h="306419"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Ran</a:t>
                      </a:r>
                      <a:r>
                        <a:rPr lang="sr-Latn-R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Zemlja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sr-Latn-R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kor (0-10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sr-Latn-R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)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Br. istraživanja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</a:tr>
              <a:tr h="728850"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17</a:t>
                      </a:r>
                      <a:r>
                        <a:rPr lang="sr-Latn-RS" sz="1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4/175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Severna Koreja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Somali</a:t>
                      </a:r>
                      <a:r>
                        <a:rPr lang="sr-Latn-RS" sz="1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87"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17</a:t>
                      </a:r>
                      <a:r>
                        <a:rPr lang="sr-Latn-R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Sudan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484"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172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Avganistan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base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</a:pPr>
                      <a:r>
                        <a:rPr lang="sr-Latn-RS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52" marR="52552" marT="26276" marB="26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074" grpId="0" autoUpdateAnimBg="0"/>
      <p:bldP spid="37607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988498" cy="936104"/>
          </a:xfrm>
        </p:spPr>
        <p:txBody>
          <a:bodyPr/>
          <a:lstStyle/>
          <a:p>
            <a:r>
              <a:rPr lang="sr-Latn-CS" altLang="en-US" sz="2800" smtClean="0">
                <a:solidFill>
                  <a:srgbClr val="F60A20"/>
                </a:solidFill>
              </a:rPr>
              <a:t>Metodološke napomene za Srbiju u CPI 201</a:t>
            </a:r>
            <a:r>
              <a:rPr lang="en-US" altLang="en-US" sz="2800" smtClean="0">
                <a:solidFill>
                  <a:srgbClr val="F60A20"/>
                </a:solidFill>
              </a:rPr>
              <a:t>4</a:t>
            </a:r>
            <a:r>
              <a:rPr lang="sr-Latn-CS" altLang="en-US" sz="2800" smtClean="0">
                <a:solidFill>
                  <a:srgbClr val="F60A20"/>
                </a:solidFill>
              </a:rPr>
              <a:t>.</a:t>
            </a:r>
            <a:endParaRPr lang="en-US" altLang="en-US" sz="2800" smtClean="0">
              <a:solidFill>
                <a:srgbClr val="F60A2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8064896" cy="4752528"/>
          </a:xfrm>
        </p:spPr>
        <p:txBody>
          <a:bodyPr/>
          <a:lstStyle/>
          <a:p>
            <a:r>
              <a:rPr lang="sr-Latn-CS" altLang="en-US" sz="2000" b="1" dirty="0" smtClean="0"/>
              <a:t>S</a:t>
            </a:r>
            <a:r>
              <a:rPr lang="en-US" altLang="en-US" sz="2000" b="1" dirty="0" err="1" smtClean="0"/>
              <a:t>rbija</a:t>
            </a:r>
            <a:r>
              <a:rPr lang="sr-Latn-CS" altLang="en-US" sz="2000" b="1" dirty="0" smtClean="0"/>
              <a:t> </a:t>
            </a:r>
            <a:r>
              <a:rPr lang="en-US" altLang="en-US" sz="2000" b="1" dirty="0" smtClean="0"/>
              <a:t>je </a:t>
            </a:r>
            <a:r>
              <a:rPr lang="sr-Latn-CS" altLang="en-US" sz="2000" b="1" dirty="0" smtClean="0"/>
              <a:t>obuhvaćena u 7 istraživanja </a:t>
            </a:r>
            <a:r>
              <a:rPr lang="sr-Latn-CS" altLang="en-US" sz="2000" dirty="0" smtClean="0"/>
              <a:t>koja su uzeta u obzir pri sačinjavanju indeksa</a:t>
            </a:r>
          </a:p>
          <a:p>
            <a:r>
              <a:rPr lang="sr-Latn-CS" altLang="en-US" sz="2000" dirty="0" smtClean="0"/>
              <a:t>Posmatrana je teritorija Srbije bez Kosova i Metohije (istraživanja na osnovu kojih se sačinjava CPI se posebno rade i za ovu teritoriju i odražavaju percepciju o korumpiranosti tamošnjih javnih službi, tako da je Kosovo posebno rangirano na ovoj listi)</a:t>
            </a:r>
          </a:p>
          <a:p>
            <a:pPr algn="just"/>
            <a:r>
              <a:rPr lang="sr-Latn-CS" altLang="en-US" sz="2000" b="1" dirty="0" smtClean="0"/>
              <a:t>Istraživanja koja su relevantna za Srbiju su objavljena do </a:t>
            </a:r>
            <a:r>
              <a:rPr lang="sr-Latn-RS" altLang="en-US" sz="2000" b="1" dirty="0" smtClean="0"/>
              <a:t>avgusta</a:t>
            </a:r>
            <a:r>
              <a:rPr lang="en-US" altLang="en-US" sz="2000" b="1" dirty="0" smtClean="0"/>
              <a:t> 201</a:t>
            </a:r>
            <a:r>
              <a:rPr lang="sr-Latn-RS" altLang="en-US" sz="2000" b="1" dirty="0" smtClean="0"/>
              <a:t>4</a:t>
            </a:r>
            <a:r>
              <a:rPr lang="en-US" altLang="en-US" sz="2000" b="1" dirty="0" smtClean="0"/>
              <a:t>. </a:t>
            </a:r>
            <a:r>
              <a:rPr lang="sr-Latn-RS" altLang="en-US" sz="2000" b="1" dirty="0" smtClean="0"/>
              <a:t>Četiri istraživanja su </a:t>
            </a:r>
            <a:r>
              <a:rPr lang="sr-Latn-RS" altLang="en-US" sz="2000" b="1" smtClean="0"/>
              <a:t>sprovedena </a:t>
            </a:r>
            <a:r>
              <a:rPr lang="en-US" altLang="en-US" sz="2000" b="1" smtClean="0"/>
              <a:t>tokom </a:t>
            </a:r>
            <a:r>
              <a:rPr lang="sr-Latn-RS" altLang="en-US" sz="2000" b="1" smtClean="0"/>
              <a:t>2014</a:t>
            </a:r>
            <a:r>
              <a:rPr lang="sr-Latn-RS" altLang="en-US" sz="2000" b="1" smtClean="0"/>
              <a:t>. </a:t>
            </a:r>
            <a:r>
              <a:rPr lang="sr-Latn-RS" altLang="en-US" sz="2000" b="1" smtClean="0"/>
              <a:t>godin</a:t>
            </a:r>
            <a:r>
              <a:rPr lang="en-US" altLang="en-US" sz="2000" b="1" smtClean="0"/>
              <a:t>e</a:t>
            </a:r>
            <a:r>
              <a:rPr lang="sr-Latn-RS" altLang="en-US" sz="2000" b="1" smtClean="0"/>
              <a:t>, </a:t>
            </a:r>
            <a:r>
              <a:rPr lang="sr-Latn-RS" altLang="en-US" sz="2000" b="1" smtClean="0"/>
              <a:t>a </a:t>
            </a:r>
            <a:r>
              <a:rPr lang="en-US" altLang="en-US" sz="2000" b="1" smtClean="0"/>
              <a:t>tri obuhvataju podatke iz</a:t>
            </a:r>
            <a:r>
              <a:rPr lang="sr-Latn-RS" altLang="en-US" sz="2000" b="1" smtClean="0"/>
              <a:t> 2013. </a:t>
            </a:r>
            <a:r>
              <a:rPr lang="sr-Latn-CS" altLang="en-US" sz="2000" dirty="0" smtClean="0"/>
              <a:t>Rangiranje po pojedinim istraživanjima kreće se u rasponu od </a:t>
            </a:r>
            <a:r>
              <a:rPr lang="sr-Latn-RS" altLang="en-US" sz="2000" dirty="0" smtClean="0"/>
              <a:t>31</a:t>
            </a:r>
            <a:r>
              <a:rPr lang="sr-Latn-CS" altLang="en-US" sz="2000" dirty="0" smtClean="0"/>
              <a:t> do </a:t>
            </a:r>
            <a:r>
              <a:rPr lang="sr-Latn-RS" altLang="en-US" sz="2000" dirty="0" smtClean="0"/>
              <a:t>53</a:t>
            </a:r>
            <a:r>
              <a:rPr lang="en-US" altLang="en-US" sz="2000" dirty="0" smtClean="0"/>
              <a:t>. </a:t>
            </a:r>
            <a:r>
              <a:rPr lang="sr-Latn-CS" altLang="en-US" sz="2000" dirty="0" smtClean="0"/>
              <a:t>Standardna devijacija je (</a:t>
            </a:r>
            <a:r>
              <a:rPr lang="sr-Latn-RS" altLang="en-US" sz="2000" dirty="0" smtClean="0"/>
              <a:t>4</a:t>
            </a:r>
            <a:r>
              <a:rPr lang="en-US" altLang="en-US" sz="2000" dirty="0" smtClean="0"/>
              <a:t>.</a:t>
            </a:r>
            <a:r>
              <a:rPr lang="sr-Latn-RS" altLang="en-US" sz="2000" dirty="0" smtClean="0"/>
              <a:t>2</a:t>
            </a:r>
            <a:r>
              <a:rPr lang="sr-Latn-CS" altLang="en-US" sz="2000" dirty="0" smtClean="0"/>
              <a:t>) i omogućava visok stepen pouzdanosti</a:t>
            </a:r>
            <a:r>
              <a:rPr lang="sr-Latn-CS" altLang="en-US" sz="2000" b="1" dirty="0" smtClean="0"/>
              <a:t>. </a:t>
            </a:r>
          </a:p>
          <a:p>
            <a:pPr>
              <a:buFontTx/>
              <a:buNone/>
            </a:pPr>
            <a:endParaRPr lang="en-US" altLang="en-US" sz="1600" b="1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I 2004 Srbija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CC5106"/>
      </a:accent1>
      <a:accent2>
        <a:srgbClr val="A11D26"/>
      </a:accent2>
      <a:accent3>
        <a:srgbClr val="FFFFFF"/>
      </a:accent3>
      <a:accent4>
        <a:srgbClr val="000000"/>
      </a:accent4>
      <a:accent5>
        <a:srgbClr val="E2B3AA"/>
      </a:accent5>
      <a:accent6>
        <a:srgbClr val="911921"/>
      </a:accent6>
      <a:hlink>
        <a:srgbClr val="FF9900"/>
      </a:hlink>
      <a:folHlink>
        <a:srgbClr val="FF9900"/>
      </a:folHlink>
    </a:clrScheme>
    <a:fontScheme name="CPI 2004 srbij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PI 2004 srbija 1">
        <a:dk1>
          <a:srgbClr val="000000"/>
        </a:dk1>
        <a:lt1>
          <a:srgbClr val="E6D199"/>
        </a:lt1>
        <a:dk2>
          <a:srgbClr val="FFFFFF"/>
        </a:dk2>
        <a:lt2>
          <a:srgbClr val="000000"/>
        </a:lt2>
        <a:accent1>
          <a:srgbClr val="CC5106"/>
        </a:accent1>
        <a:accent2>
          <a:srgbClr val="A11D26"/>
        </a:accent2>
        <a:accent3>
          <a:srgbClr val="F0E5CA"/>
        </a:accent3>
        <a:accent4>
          <a:srgbClr val="000000"/>
        </a:accent4>
        <a:accent5>
          <a:srgbClr val="E2B3AA"/>
        </a:accent5>
        <a:accent6>
          <a:srgbClr val="911921"/>
        </a:accent6>
        <a:hlink>
          <a:srgbClr val="FF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CPI 2004 srbija</Template>
  <TotalTime>3636</TotalTime>
  <Words>2138</Words>
  <Application>Microsoft Office PowerPoint</Application>
  <PresentationFormat>On-screen Show (4:3)</PresentationFormat>
  <Paragraphs>281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CPI 2004 Srbija</vt:lpstr>
      <vt:lpstr>Custom Design</vt:lpstr>
      <vt:lpstr>GLOBALNI INDEKS PERCEPCIJE KORUPCIJE (CPI) 2014 </vt:lpstr>
      <vt:lpstr>Indeks percepcije korupcije CPI 2014    </vt:lpstr>
      <vt:lpstr>PowerPoint Presentation</vt:lpstr>
      <vt:lpstr>Ciljevi CPI</vt:lpstr>
      <vt:lpstr>Unapređenje metodologije CPI  počev od 2012. godine</vt:lpstr>
      <vt:lpstr>Mogućnost poređenja</vt:lpstr>
      <vt:lpstr>Napomene o nedostacima i prednostima CPI</vt:lpstr>
      <vt:lpstr>CPI 2014 - Najbolje i najlošije rangirani    </vt:lpstr>
      <vt:lpstr>Metodološke napomene za Srbiju u CPI 2014.</vt:lpstr>
      <vt:lpstr>Izvor podataka u inicijalnim istraživanjima relevantnim za Srbiju</vt:lpstr>
      <vt:lpstr>PowerPoint Presentation</vt:lpstr>
      <vt:lpstr>Ocene za Srbiju po izvorima  za period 2011 – 2014 </vt:lpstr>
      <vt:lpstr>Područje bivših socijalističkih zemalja Evrope  (na skali od 0 do 100) </vt:lpstr>
      <vt:lpstr>Dosadašnja rangiranja i reakcije</vt:lpstr>
      <vt:lpstr>Rezultati CPI i Srbija 2014</vt:lpstr>
      <vt:lpstr>Teme za razmišljanje</vt:lpstr>
      <vt:lpstr>Problemi za borbu protiv korupcije</vt:lpstr>
      <vt:lpstr>Nedovoljno iskorišćene šanse za borbu protiv korupcije</vt:lpstr>
      <vt:lpstr>Antikorupcijska strategija</vt:lpstr>
      <vt:lpstr>Prioriteti Srbije za borbu protiv korupcije</vt:lpstr>
      <vt:lpstr>Prioriteti Srbije za borbu protiv korupcije</vt:lpstr>
      <vt:lpstr>PowerPoint Presentation</vt:lpstr>
    </vt:vector>
  </TitlesOfParts>
  <Manager>Manager of Development and Donor Relations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Bojana</dc:creator>
  <cp:lastModifiedBy>bojana</cp:lastModifiedBy>
  <cp:revision>208</cp:revision>
  <cp:lastPrinted>2001-02-20T16:28:36Z</cp:lastPrinted>
  <dcterms:created xsi:type="dcterms:W3CDTF">2005-10-16T23:54:27Z</dcterms:created>
  <dcterms:modified xsi:type="dcterms:W3CDTF">2014-11-30T13:50:47Z</dcterms:modified>
</cp:coreProperties>
</file>